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notesMasterIdLst>
    <p:notesMasterId r:id="rId15"/>
  </p:notesMasterIdLst>
  <p:sldIdLst>
    <p:sldId id="278" r:id="rId3"/>
    <p:sldId id="257" r:id="rId4"/>
    <p:sldId id="277" r:id="rId5"/>
    <p:sldId id="259" r:id="rId6"/>
    <p:sldId id="265" r:id="rId7"/>
    <p:sldId id="266" r:id="rId8"/>
    <p:sldId id="273" r:id="rId9"/>
    <p:sldId id="267" r:id="rId10"/>
    <p:sldId id="274" r:id="rId11"/>
    <p:sldId id="263" r:id="rId12"/>
    <p:sldId id="275" r:id="rId13"/>
    <p:sldId id="260" r:id="rId14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8;&#1077;&#1079;&#1077;&#1085;&#1090;&#1072;&#1094;&#1080;&#1103;\DIAGRAMM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Лист4!$B$1</c:f>
              <c:strCache>
                <c:ptCount val="1"/>
                <c:pt idx="0">
                  <c:v>Количество обучающихся, чел.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Лист4!$A$2:$A$13</c:f>
              <c:strCache>
                <c:ptCount val="12"/>
                <c:pt idx="0">
                  <c:v>Чусовской МР</c:v>
                </c:pt>
                <c:pt idx="1">
                  <c:v>Усольский МР   </c:v>
                </c:pt>
                <c:pt idx="2">
                  <c:v>Пермский МР</c:v>
                </c:pt>
                <c:pt idx="3">
                  <c:v>Оханский МР   </c:v>
                </c:pt>
                <c:pt idx="4">
                  <c:v>Осинский МР  </c:v>
                </c:pt>
                <c:pt idx="5">
                  <c:v>Кунгурский МР</c:v>
                </c:pt>
                <c:pt idx="6">
                  <c:v>Кунгурский ГО </c:v>
                </c:pt>
                <c:pt idx="7">
                  <c:v>Краснокамский МР</c:v>
                </c:pt>
                <c:pt idx="8">
                  <c:v>Карагайский МР </c:v>
                </c:pt>
                <c:pt idx="9">
                  <c:v>Добрянский МР</c:v>
                </c:pt>
                <c:pt idx="10">
                  <c:v>Верещагинский МР</c:v>
                </c:pt>
                <c:pt idx="11">
                  <c:v>Большесосновский МР</c:v>
                </c:pt>
              </c:strCache>
            </c:strRef>
          </c:cat>
          <c:val>
            <c:numRef>
              <c:f>Лист4!$B$2:$B$13</c:f>
              <c:numCache>
                <c:formatCode>General</c:formatCode>
                <c:ptCount val="12"/>
                <c:pt idx="0">
                  <c:v>30</c:v>
                </c:pt>
                <c:pt idx="1">
                  <c:v>83</c:v>
                </c:pt>
                <c:pt idx="2">
                  <c:v>109</c:v>
                </c:pt>
                <c:pt idx="3">
                  <c:v>9</c:v>
                </c:pt>
                <c:pt idx="4">
                  <c:v>21</c:v>
                </c:pt>
                <c:pt idx="5">
                  <c:v>39</c:v>
                </c:pt>
                <c:pt idx="6">
                  <c:v>23</c:v>
                </c:pt>
                <c:pt idx="7">
                  <c:v>64</c:v>
                </c:pt>
                <c:pt idx="8">
                  <c:v>5</c:v>
                </c:pt>
                <c:pt idx="9">
                  <c:v>27</c:v>
                </c:pt>
                <c:pt idx="10">
                  <c:v>22</c:v>
                </c:pt>
                <c:pt idx="11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81550720"/>
        <c:axId val="82551936"/>
      </c:barChart>
      <c:catAx>
        <c:axId val="81550720"/>
        <c:scaling>
          <c:orientation val="minMax"/>
        </c:scaling>
        <c:delete val="0"/>
        <c:axPos val="l"/>
        <c:majorTickMark val="none"/>
        <c:minorTickMark val="none"/>
        <c:tickLblPos val="nextTo"/>
        <c:crossAx val="82551936"/>
        <c:crosses val="autoZero"/>
        <c:auto val="1"/>
        <c:lblAlgn val="ctr"/>
        <c:lblOffset val="100"/>
        <c:noMultiLvlLbl val="0"/>
      </c:catAx>
      <c:valAx>
        <c:axId val="82551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1550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0E6A0-D124-433E-9EB5-8F53A8471244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6367D-8BCD-48C9-B9CA-F70FE33AE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795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382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234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2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385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78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1" indent="0">
              <a:buNone/>
              <a:defRPr sz="1800" b="1"/>
            </a:lvl3pPr>
            <a:lvl4pPr marL="1371271" indent="0">
              <a:buNone/>
              <a:defRPr sz="1700" b="1"/>
            </a:lvl4pPr>
            <a:lvl5pPr marL="1828362" indent="0">
              <a:buNone/>
              <a:defRPr sz="1700" b="1"/>
            </a:lvl5pPr>
            <a:lvl6pPr marL="2285453" indent="0">
              <a:buNone/>
              <a:defRPr sz="1700" b="1"/>
            </a:lvl6pPr>
            <a:lvl7pPr marL="2742542" indent="0">
              <a:buNone/>
              <a:defRPr sz="1700" b="1"/>
            </a:lvl7pPr>
            <a:lvl8pPr marL="3199633" indent="0">
              <a:buNone/>
              <a:defRPr sz="1700" b="1"/>
            </a:lvl8pPr>
            <a:lvl9pPr marL="365672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1" indent="0">
              <a:buNone/>
              <a:defRPr sz="1800" b="1"/>
            </a:lvl3pPr>
            <a:lvl4pPr marL="1371271" indent="0">
              <a:buNone/>
              <a:defRPr sz="1700" b="1"/>
            </a:lvl4pPr>
            <a:lvl5pPr marL="1828362" indent="0">
              <a:buNone/>
              <a:defRPr sz="1700" b="1"/>
            </a:lvl5pPr>
            <a:lvl6pPr marL="2285453" indent="0">
              <a:buNone/>
              <a:defRPr sz="1700" b="1"/>
            </a:lvl6pPr>
            <a:lvl7pPr marL="2742542" indent="0">
              <a:buNone/>
              <a:defRPr sz="1700" b="1"/>
            </a:lvl7pPr>
            <a:lvl8pPr marL="3199633" indent="0">
              <a:buNone/>
              <a:defRPr sz="1700" b="1"/>
            </a:lvl8pPr>
            <a:lvl9pPr marL="365672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718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181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3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49" y="273050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1" indent="0">
              <a:buNone/>
              <a:defRPr sz="1000"/>
            </a:lvl3pPr>
            <a:lvl4pPr marL="1371271" indent="0">
              <a:buNone/>
              <a:defRPr sz="900"/>
            </a:lvl4pPr>
            <a:lvl5pPr marL="1828362" indent="0">
              <a:buNone/>
              <a:defRPr sz="900"/>
            </a:lvl5pPr>
            <a:lvl6pPr marL="2285453" indent="0">
              <a:buNone/>
              <a:defRPr sz="900"/>
            </a:lvl6pPr>
            <a:lvl7pPr marL="2742542" indent="0">
              <a:buNone/>
              <a:defRPr sz="900"/>
            </a:lvl7pPr>
            <a:lvl8pPr marL="3199633" indent="0">
              <a:buNone/>
              <a:defRPr sz="900"/>
            </a:lvl8pPr>
            <a:lvl9pPr marL="365672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288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0" indent="0">
              <a:buNone/>
              <a:defRPr sz="2800"/>
            </a:lvl2pPr>
            <a:lvl3pPr marL="914181" indent="0">
              <a:buNone/>
              <a:defRPr sz="2400"/>
            </a:lvl3pPr>
            <a:lvl4pPr marL="1371271" indent="0">
              <a:buNone/>
              <a:defRPr sz="2000"/>
            </a:lvl4pPr>
            <a:lvl5pPr marL="1828362" indent="0">
              <a:buNone/>
              <a:defRPr sz="2000"/>
            </a:lvl5pPr>
            <a:lvl6pPr marL="2285453" indent="0">
              <a:buNone/>
              <a:defRPr sz="2000"/>
            </a:lvl6pPr>
            <a:lvl7pPr marL="2742542" indent="0">
              <a:buNone/>
              <a:defRPr sz="2000"/>
            </a:lvl7pPr>
            <a:lvl8pPr marL="3199633" indent="0">
              <a:buNone/>
              <a:defRPr sz="2000"/>
            </a:lvl8pPr>
            <a:lvl9pPr marL="365672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1" indent="0">
              <a:buNone/>
              <a:defRPr sz="1000"/>
            </a:lvl3pPr>
            <a:lvl4pPr marL="1371271" indent="0">
              <a:buNone/>
              <a:defRPr sz="900"/>
            </a:lvl4pPr>
            <a:lvl5pPr marL="1828362" indent="0">
              <a:buNone/>
              <a:defRPr sz="900"/>
            </a:lvl5pPr>
            <a:lvl6pPr marL="2285453" indent="0">
              <a:buNone/>
              <a:defRPr sz="900"/>
            </a:lvl6pPr>
            <a:lvl7pPr marL="2742542" indent="0">
              <a:buNone/>
              <a:defRPr sz="900"/>
            </a:lvl7pPr>
            <a:lvl8pPr marL="3199633" indent="0">
              <a:buNone/>
              <a:defRPr sz="900"/>
            </a:lvl8pPr>
            <a:lvl9pPr marL="365672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19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046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88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1042E1-4C71-4E49-AFE3-CD69149435C2}" type="datetimeFigureOut">
              <a:rPr lang="ru-RU" smtClean="0"/>
              <a:t>25.06.2015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6CC082-7A91-4CAE-86D2-6E121D4C9C3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18" tIns="45709" rIns="91418" bIns="4570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1"/>
            <a:fld id="{C76AE472-4C02-40D4-93F3-24F14C8E20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81"/>
              <a:t>25.06.2015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2" y="6356352"/>
            <a:ext cx="2895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1"/>
            <a:fld id="{F3861A6D-8327-4251-B5D6-3AC2DDE981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8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8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1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18" indent="-342818" algn="l" defTabSz="91418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72" indent="-285681" algn="l" defTabSz="91418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26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17" indent="-228546" algn="l" defTabSz="91418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07" indent="-228546" algn="l" defTabSz="91418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97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88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78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69" indent="-228546" algn="l" defTabSz="91418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0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1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1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62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53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42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33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23" algn="l" defTabSz="914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 descr="E:\Презентация\deti_i_noutbuk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285992"/>
            <a:ext cx="2643206" cy="1982405"/>
          </a:xfrm>
          <a:prstGeom prst="rect">
            <a:avLst/>
          </a:prstGeom>
          <a:noFill/>
        </p:spPr>
      </p:pic>
      <p:pic>
        <p:nvPicPr>
          <p:cNvPr id="2052" name="Picture 4" descr="E:\Презентация\c51fde9a800f292fbbb23c1e079e93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285992"/>
            <a:ext cx="3000364" cy="1997117"/>
          </a:xfrm>
          <a:prstGeom prst="rect">
            <a:avLst/>
          </a:prstGeom>
          <a:noFill/>
        </p:spPr>
      </p:pic>
      <p:pic>
        <p:nvPicPr>
          <p:cNvPr id="2053" name="Picture 5" descr="E:\Презентация\01_CFE_12_20_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285992"/>
            <a:ext cx="2928633" cy="1950941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928794" y="357166"/>
            <a:ext cx="6572296" cy="1571636"/>
          </a:xfrm>
          <a:prstGeom prst="rect">
            <a:avLst/>
          </a:prstGeom>
        </p:spPr>
        <p:txBody>
          <a:bodyPr vert="horz" lIns="91402" tIns="45701" rIns="91402" bIns="45701" rtlCol="0" anchor="ctr">
            <a:normAutofit/>
          </a:bodyPr>
          <a:lstStyle/>
          <a:p>
            <a:pPr algn="ctr" defTabSz="914019">
              <a:spcBef>
                <a:spcPct val="0"/>
              </a:spcBef>
            </a:pPr>
            <a:r>
              <a:rPr lang="ru-RU" sz="2800" dirty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 и</a:t>
            </a:r>
            <a:r>
              <a:rPr lang="en-US" sz="2800" dirty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науки Пермского края</a:t>
            </a:r>
          </a:p>
        </p:txBody>
      </p:sp>
      <p:pic>
        <p:nvPicPr>
          <p:cNvPr id="9" name="Picture 3" descr="C:\Users\PCPO\Desktop\1084359303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14290"/>
            <a:ext cx="1643074" cy="2033229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142976" y="4500570"/>
            <a:ext cx="6786578" cy="1714512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lIns="91402" tIns="45701" rIns="91402" bIns="45701" rtlCol="0" anchor="ctr">
            <a:normAutofit/>
          </a:bodyPr>
          <a:lstStyle/>
          <a:p>
            <a:pPr algn="ctr" defTabSz="914019">
              <a:spcBef>
                <a:spcPct val="0"/>
              </a:spcBef>
            </a:pPr>
            <a:r>
              <a:rPr lang="ru-RU" sz="4900" b="1" dirty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endParaRPr lang="ru-RU" sz="4900" b="1" dirty="0" smtClean="0">
              <a:solidFill>
                <a:srgbClr val="4F81B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019">
              <a:spcBef>
                <a:spcPct val="0"/>
              </a:spcBef>
            </a:pPr>
            <a:r>
              <a:rPr lang="ru-RU" sz="4900" b="1" dirty="0" smtClean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900" b="1" dirty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Электронная школа»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0496" y="6143644"/>
            <a:ext cx="142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77"/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eschool59.ru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08720"/>
            <a:ext cx="8846882" cy="58326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 smtClean="0"/>
              <a:t>       повышение </a:t>
            </a:r>
            <a:r>
              <a:rPr lang="ru-RU" sz="2000" dirty="0"/>
              <a:t>доступности качественного образования  обучающихся, проживающих в отдаленных территориях Пермского </a:t>
            </a:r>
            <a:r>
              <a:rPr lang="ru-RU" sz="2000" dirty="0" smtClean="0"/>
              <a:t>края</a:t>
            </a:r>
            <a:r>
              <a:rPr lang="ru-RU" sz="2000" dirty="0"/>
              <a:t>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с </a:t>
            </a:r>
            <a:r>
              <a:rPr lang="ru-RU" sz="2000" dirty="0"/>
              <a:t>использованием сетевой формы реализации образовательных программ, электронного обучения, </a:t>
            </a:r>
            <a:r>
              <a:rPr lang="ru-RU" sz="2000" dirty="0" smtClean="0"/>
              <a:t>дистанционных </a:t>
            </a:r>
            <a:r>
              <a:rPr lang="ru-RU" sz="2000" dirty="0"/>
              <a:t>образовательных технологий: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в </a:t>
            </a:r>
            <a:r>
              <a:rPr lang="ru-RU" sz="2000" dirty="0"/>
              <a:t>ситуации кадровых проблем в общеобразовательном учреждении; 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при   реализации индивидуальных образовательных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потребностей </a:t>
            </a:r>
            <a:r>
              <a:rPr lang="ru-RU" sz="2000" dirty="0"/>
              <a:t>обучающихся 10-11 классов.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b="1" dirty="0" smtClean="0"/>
              <a:t>Учебные предметы</a:t>
            </a:r>
            <a:r>
              <a:rPr lang="ru-RU" sz="2000" dirty="0" smtClean="0"/>
              <a:t>: английский язык, физика, биология, химия, </a:t>
            </a:r>
          </a:p>
          <a:p>
            <a:pPr marL="0" indent="0">
              <a:buNone/>
            </a:pPr>
            <a:r>
              <a:rPr lang="ru-RU" sz="2000" dirty="0" smtClean="0"/>
              <a:t>история, обществознание,  информатика.</a:t>
            </a:r>
          </a:p>
          <a:p>
            <a:pPr marL="0" indent="0">
              <a:buNone/>
            </a:pP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449</a:t>
            </a:r>
            <a:r>
              <a:rPr lang="ru-RU" sz="2000" dirty="0" smtClean="0"/>
              <a:t> обучающихся/</a:t>
            </a:r>
            <a:r>
              <a:rPr lang="ru-RU" sz="2000" b="1" dirty="0" smtClean="0"/>
              <a:t>17</a:t>
            </a:r>
            <a:r>
              <a:rPr lang="ru-RU" sz="2000" dirty="0" smtClean="0"/>
              <a:t> ОУ</a:t>
            </a:r>
          </a:p>
          <a:p>
            <a:pPr marL="0" indent="0">
              <a:buNone/>
            </a:pPr>
            <a:r>
              <a:rPr lang="ru-RU" sz="2000" b="1" dirty="0" smtClean="0"/>
              <a:t>12 МР</a:t>
            </a:r>
            <a:r>
              <a:rPr lang="ru-RU" sz="2000" dirty="0" smtClean="0"/>
              <a:t>: </a:t>
            </a:r>
            <a:r>
              <a:rPr lang="ru-RU" sz="2000" dirty="0" err="1" smtClean="0"/>
              <a:t>Большесосновский</a:t>
            </a:r>
            <a:r>
              <a:rPr lang="ru-RU" sz="2000" dirty="0" smtClean="0"/>
              <a:t>, </a:t>
            </a:r>
            <a:r>
              <a:rPr lang="ru-RU" sz="2000" dirty="0" err="1" smtClean="0"/>
              <a:t>Верещагинский</a:t>
            </a:r>
            <a:r>
              <a:rPr lang="ru-RU" sz="2000" dirty="0" smtClean="0"/>
              <a:t>, </a:t>
            </a:r>
            <a:r>
              <a:rPr lang="ru-RU" sz="2000" dirty="0" err="1" smtClean="0"/>
              <a:t>Добрянский</a:t>
            </a:r>
            <a:r>
              <a:rPr lang="ru-RU" sz="2000" dirty="0" smtClean="0"/>
              <a:t>, </a:t>
            </a:r>
          </a:p>
          <a:p>
            <a:pPr marL="0" indent="0">
              <a:buNone/>
            </a:pPr>
            <a:r>
              <a:rPr lang="ru-RU" sz="2000" dirty="0" smtClean="0"/>
              <a:t>Карагайский, </a:t>
            </a:r>
            <a:r>
              <a:rPr lang="ru-RU" sz="2000" dirty="0" err="1" smtClean="0"/>
              <a:t>Краснокамский</a:t>
            </a:r>
            <a:r>
              <a:rPr lang="ru-RU" sz="2000" dirty="0" smtClean="0"/>
              <a:t>, Кунгурский, </a:t>
            </a:r>
            <a:r>
              <a:rPr lang="ru-RU" sz="2000" dirty="0" err="1" smtClean="0"/>
              <a:t>Осинский</a:t>
            </a:r>
            <a:r>
              <a:rPr lang="ru-RU" sz="2000" dirty="0" smtClean="0"/>
              <a:t>,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dirty="0" err="1" smtClean="0"/>
              <a:t>Оханский</a:t>
            </a:r>
            <a:r>
              <a:rPr lang="ru-RU" sz="2000" dirty="0" smtClean="0"/>
              <a:t>, Пермский, </a:t>
            </a:r>
            <a:r>
              <a:rPr lang="ru-RU" sz="2000" dirty="0" err="1" smtClean="0"/>
              <a:t>Усольский</a:t>
            </a:r>
            <a:r>
              <a:rPr lang="ru-RU" sz="2000" dirty="0" smtClean="0"/>
              <a:t>, Чусовской,  </a:t>
            </a:r>
          </a:p>
          <a:p>
            <a:pPr marL="0" indent="0">
              <a:buNone/>
            </a:pPr>
            <a:r>
              <a:rPr lang="ru-RU" sz="2000" dirty="0" smtClean="0"/>
              <a:t> город  Кунгур. </a:t>
            </a:r>
          </a:p>
          <a:p>
            <a:pPr marL="0" indent="0">
              <a:buNone/>
            </a:pPr>
            <a:r>
              <a:rPr lang="ru-RU" sz="1600" b="1" dirty="0" smtClean="0"/>
              <a:t> 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4" y="301807"/>
            <a:ext cx="7848874" cy="462897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Цель проекта «Электронная школа»:</a:t>
            </a:r>
            <a:endParaRPr lang="ru-RU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461"/>
            <a:ext cx="864095" cy="99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085184"/>
            <a:ext cx="2016224" cy="1470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660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Таблица 82"/>
          <p:cNvGraphicFramePr>
            <a:graphicFrameLocks noGrp="1"/>
          </p:cNvGraphicFramePr>
          <p:nvPr/>
        </p:nvGraphicFramePr>
        <p:xfrm>
          <a:off x="6000760" y="5715017"/>
          <a:ext cx="2500330" cy="9734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238"/>
                <a:gridCol w="2059092"/>
              </a:tblGrid>
              <a:tr h="217007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1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учащихся</a:t>
                      </a:r>
                    </a:p>
                  </a:txBody>
                  <a:tcPr/>
                </a:tc>
              </a:tr>
              <a:tr h="28761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1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Образовательная организация</a:t>
                      </a:r>
                    </a:p>
                  </a:txBody>
                  <a:tcPr/>
                </a:tc>
              </a:tr>
              <a:tr h="352637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1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Тьютор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 (сетевой педагог)</a:t>
                      </a:r>
                    </a:p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4" name="Диаграмма 23"/>
          <p:cNvGraphicFramePr/>
          <p:nvPr/>
        </p:nvGraphicFramePr>
        <p:xfrm>
          <a:off x="4572000" y="1500174"/>
          <a:ext cx="4572001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6" name="Рисунок 25" descr="карта для мигрантов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7" name="Управляющая кнопка: домой 36">
            <a:hlinkClick r:id="" action="ppaction://hlinkshowjump?jump=firstslide" highlightClick="1"/>
          </p:cNvPr>
          <p:cNvSpPr/>
          <p:nvPr/>
        </p:nvSpPr>
        <p:spPr>
          <a:xfrm>
            <a:off x="2357422" y="5357826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38" name="Управляющая кнопка: домой 37">
            <a:hlinkClick r:id="" action="ppaction://hlinkshowjump?jump=firstslide" highlightClick="1"/>
          </p:cNvPr>
          <p:cNvSpPr/>
          <p:nvPr/>
        </p:nvSpPr>
        <p:spPr>
          <a:xfrm>
            <a:off x="1857356" y="4643446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Управляющая кнопка: домой 38">
            <a:hlinkClick r:id="" action="ppaction://hlinkshowjump?jump=firstslide" highlightClick="1"/>
          </p:cNvPr>
          <p:cNvSpPr/>
          <p:nvPr/>
        </p:nvSpPr>
        <p:spPr>
          <a:xfrm>
            <a:off x="2500298" y="4286256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40" name="Управляющая кнопка: домой 39">
            <a:hlinkClick r:id="" action="ppaction://hlinkshowjump?jump=firstslide" highlightClick="1"/>
          </p:cNvPr>
          <p:cNvSpPr/>
          <p:nvPr/>
        </p:nvSpPr>
        <p:spPr>
          <a:xfrm>
            <a:off x="2428860" y="4000504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Управляющая кнопка: домой 40">
            <a:hlinkClick r:id="" action="ppaction://hlinkshowjump?jump=firstslide" highlightClick="1"/>
          </p:cNvPr>
          <p:cNvSpPr/>
          <p:nvPr/>
        </p:nvSpPr>
        <p:spPr>
          <a:xfrm>
            <a:off x="2428860" y="4857760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Управляющая кнопка: домой 42">
            <a:hlinkClick r:id="" action="ppaction://hlinkshowjump?jump=firstslide" highlightClick="1"/>
          </p:cNvPr>
          <p:cNvSpPr/>
          <p:nvPr/>
        </p:nvSpPr>
        <p:spPr>
          <a:xfrm>
            <a:off x="2928926" y="5214950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Управляющая кнопка: домой 43">
            <a:hlinkClick r:id="" action="ppaction://hlinkshowjump?jump=firstslide" highlightClick="1"/>
          </p:cNvPr>
          <p:cNvSpPr/>
          <p:nvPr/>
        </p:nvSpPr>
        <p:spPr>
          <a:xfrm>
            <a:off x="2786050" y="5286388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Управляющая кнопка: домой 44">
            <a:hlinkClick r:id="" action="ppaction://hlinkshowjump?jump=firstslide" highlightClick="1"/>
          </p:cNvPr>
          <p:cNvSpPr/>
          <p:nvPr/>
        </p:nvSpPr>
        <p:spPr>
          <a:xfrm>
            <a:off x="2643174" y="5000636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Управляющая кнопка: домой 45">
            <a:hlinkClick r:id="" action="ppaction://hlinkshowjump?jump=firstslide" highlightClick="1"/>
          </p:cNvPr>
          <p:cNvSpPr/>
          <p:nvPr/>
        </p:nvSpPr>
        <p:spPr>
          <a:xfrm>
            <a:off x="2285984" y="2500306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Управляющая кнопка: домой 46">
            <a:hlinkClick r:id="" action="ppaction://hlinkshowjump?jump=firstslide" highlightClick="1"/>
          </p:cNvPr>
          <p:cNvSpPr/>
          <p:nvPr/>
        </p:nvSpPr>
        <p:spPr>
          <a:xfrm>
            <a:off x="2428860" y="2571744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Управляющая кнопка: домой 47">
            <a:hlinkClick r:id="" action="ppaction://hlinkshowjump?jump=firstslide" highlightClick="1"/>
          </p:cNvPr>
          <p:cNvSpPr/>
          <p:nvPr/>
        </p:nvSpPr>
        <p:spPr>
          <a:xfrm>
            <a:off x="2857488" y="3500438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Управляющая кнопка: домой 48">
            <a:hlinkClick r:id="" action="ppaction://hlinkshowjump?jump=firstslide" highlightClick="1"/>
          </p:cNvPr>
          <p:cNvSpPr/>
          <p:nvPr/>
        </p:nvSpPr>
        <p:spPr>
          <a:xfrm>
            <a:off x="3000364" y="3429000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Управляющая кнопка: домой 49">
            <a:hlinkClick r:id="" action="ppaction://hlinkshowjump?jump=firstslide" highlightClick="1"/>
          </p:cNvPr>
          <p:cNvSpPr/>
          <p:nvPr/>
        </p:nvSpPr>
        <p:spPr>
          <a:xfrm>
            <a:off x="3428992" y="3786190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51" name="Управляющая кнопка: домой 50">
            <a:hlinkClick r:id="" action="ppaction://hlinkshowjump?jump=firstslide" highlightClick="1"/>
          </p:cNvPr>
          <p:cNvSpPr/>
          <p:nvPr/>
        </p:nvSpPr>
        <p:spPr>
          <a:xfrm>
            <a:off x="1857356" y="3643314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52" name="Управляющая кнопка: домой 51">
            <a:hlinkClick r:id="" action="ppaction://hlinkshowjump?jump=firstslide" highlightClick="1"/>
          </p:cNvPr>
          <p:cNvSpPr/>
          <p:nvPr/>
        </p:nvSpPr>
        <p:spPr>
          <a:xfrm>
            <a:off x="1214414" y="4143380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53" name="Управляющая кнопка: домой 52">
            <a:hlinkClick r:id="" action="ppaction://hlinkshowjump?jump=firstslide" highlightClick="1"/>
          </p:cNvPr>
          <p:cNvSpPr/>
          <p:nvPr/>
        </p:nvSpPr>
        <p:spPr>
          <a:xfrm>
            <a:off x="1357290" y="5072074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54" name="Управляющая кнопка: домой 53">
            <a:hlinkClick r:id="" action="ppaction://hlinkshowjump?jump=firstslide" highlightClick="1"/>
          </p:cNvPr>
          <p:cNvSpPr/>
          <p:nvPr/>
        </p:nvSpPr>
        <p:spPr>
          <a:xfrm>
            <a:off x="1500166" y="5143512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61" name="Солнце 60"/>
          <p:cNvSpPr/>
          <p:nvPr/>
        </p:nvSpPr>
        <p:spPr>
          <a:xfrm>
            <a:off x="3071802" y="3643314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Солнце 61"/>
          <p:cNvSpPr/>
          <p:nvPr/>
        </p:nvSpPr>
        <p:spPr>
          <a:xfrm>
            <a:off x="1857356" y="4071942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63" name="Солнце 62"/>
          <p:cNvSpPr/>
          <p:nvPr/>
        </p:nvSpPr>
        <p:spPr>
          <a:xfrm>
            <a:off x="2214546" y="5000636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64" name="Солнце 63"/>
          <p:cNvSpPr/>
          <p:nvPr/>
        </p:nvSpPr>
        <p:spPr>
          <a:xfrm>
            <a:off x="2285984" y="5072074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65" name="Солнце 64"/>
          <p:cNvSpPr/>
          <p:nvPr/>
        </p:nvSpPr>
        <p:spPr>
          <a:xfrm>
            <a:off x="2357422" y="5143512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67" name="Солнце 66"/>
          <p:cNvSpPr/>
          <p:nvPr/>
        </p:nvSpPr>
        <p:spPr>
          <a:xfrm>
            <a:off x="2285984" y="4214818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68" name="Солнце 67"/>
          <p:cNvSpPr/>
          <p:nvPr/>
        </p:nvSpPr>
        <p:spPr>
          <a:xfrm>
            <a:off x="3071802" y="5072074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69" name="Солнце 68"/>
          <p:cNvSpPr/>
          <p:nvPr/>
        </p:nvSpPr>
        <p:spPr>
          <a:xfrm>
            <a:off x="2643174" y="4214818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70" name="Солнце 69"/>
          <p:cNvSpPr/>
          <p:nvPr/>
        </p:nvSpPr>
        <p:spPr>
          <a:xfrm>
            <a:off x="2714612" y="4214818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71" name="Солнце 70"/>
          <p:cNvSpPr/>
          <p:nvPr/>
        </p:nvSpPr>
        <p:spPr>
          <a:xfrm>
            <a:off x="2786050" y="4214818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72" name="Солнце 71"/>
          <p:cNvSpPr/>
          <p:nvPr/>
        </p:nvSpPr>
        <p:spPr>
          <a:xfrm>
            <a:off x="2643174" y="4286256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73" name="Солнце 72"/>
          <p:cNvSpPr/>
          <p:nvPr/>
        </p:nvSpPr>
        <p:spPr>
          <a:xfrm>
            <a:off x="2714612" y="4286256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74" name="Солнце 73"/>
          <p:cNvSpPr/>
          <p:nvPr/>
        </p:nvSpPr>
        <p:spPr>
          <a:xfrm>
            <a:off x="2786050" y="4286256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75" name="Солнце 74"/>
          <p:cNvSpPr/>
          <p:nvPr/>
        </p:nvSpPr>
        <p:spPr>
          <a:xfrm>
            <a:off x="2357422" y="5214950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76" name="Солнце 75"/>
          <p:cNvSpPr/>
          <p:nvPr/>
        </p:nvSpPr>
        <p:spPr>
          <a:xfrm>
            <a:off x="2857488" y="4286256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77" name="Солнце 76"/>
          <p:cNvSpPr/>
          <p:nvPr/>
        </p:nvSpPr>
        <p:spPr>
          <a:xfrm>
            <a:off x="6143636" y="6357958"/>
            <a:ext cx="142876" cy="123181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79" name="Управляющая кнопка: домой 78">
            <a:hlinkClick r:id="" action="ppaction://hlinkshowjump?jump=firstslide" highlightClick="1"/>
          </p:cNvPr>
          <p:cNvSpPr/>
          <p:nvPr/>
        </p:nvSpPr>
        <p:spPr>
          <a:xfrm>
            <a:off x="6143636" y="6072206"/>
            <a:ext cx="142876" cy="142876"/>
          </a:xfrm>
          <a:prstGeom prst="actionButtonHom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6143636" y="5857892"/>
            <a:ext cx="142876" cy="6159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white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500562" y="785794"/>
            <a:ext cx="4643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77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Количество обучающихся – всего 449 чел.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Солнце 41"/>
          <p:cNvSpPr/>
          <p:nvPr/>
        </p:nvSpPr>
        <p:spPr>
          <a:xfrm>
            <a:off x="2857488" y="4214818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Солнце 54"/>
          <p:cNvSpPr/>
          <p:nvPr/>
        </p:nvSpPr>
        <p:spPr>
          <a:xfrm>
            <a:off x="2928926" y="4286256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  <p:sp>
        <p:nvSpPr>
          <p:cNvPr id="56" name="Солнце 55"/>
          <p:cNvSpPr/>
          <p:nvPr/>
        </p:nvSpPr>
        <p:spPr>
          <a:xfrm>
            <a:off x="2928926" y="4214818"/>
            <a:ext cx="142876" cy="142876"/>
          </a:xfrm>
          <a:prstGeom prst="su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77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6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mbosenko\AppData\Local\Microsoft\Windows\Temporary Internet Files\Content.Outlook\3G4V9AYD\Безымянный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" r="40404"/>
          <a:stretch/>
        </p:blipFill>
        <p:spPr bwMode="auto">
          <a:xfrm>
            <a:off x="2414588" y="692696"/>
            <a:ext cx="4359564" cy="607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206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 </a:t>
            </a:r>
            <a:r>
              <a:rPr lang="ru-RU" sz="3200" dirty="0" smtClean="0"/>
              <a:t>Участие в проекте «Электронная школа»</a:t>
            </a:r>
            <a:endParaRPr lang="ru-RU" sz="32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23728" y="3573016"/>
            <a:ext cx="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1907704" y="3140968"/>
            <a:ext cx="25922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1520" y="2996952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Усольский</a:t>
            </a:r>
            <a:r>
              <a:rPr lang="ru-RU" sz="1200" dirty="0">
                <a:solidFill>
                  <a:prstClr val="black"/>
                </a:solidFill>
              </a:rPr>
              <a:t>, 2 ОУ (Англ.)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1520" y="4417367"/>
            <a:ext cx="28443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solidFill>
                  <a:prstClr val="black"/>
                </a:solidFill>
              </a:rPr>
              <a:t>Б.Сосновский</a:t>
            </a:r>
            <a:r>
              <a:rPr lang="ru-RU" sz="1200" dirty="0">
                <a:solidFill>
                  <a:prstClr val="black"/>
                </a:solidFill>
              </a:rPr>
              <a:t>, 2 ОУ ( Х, Инф,  Б)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flipH="1">
            <a:off x="2915816" y="4581130"/>
            <a:ext cx="648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460867" y="4397116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prstClr val="black"/>
                </a:solidFill>
              </a:rPr>
              <a:t>Краснокамский, 2 ОУ (Англ., И, О)</a:t>
            </a:r>
          </a:p>
        </p:txBody>
      </p:sp>
      <p:cxnSp>
        <p:nvCxnSpPr>
          <p:cNvPr id="46" name="Прямая соединительная линия 45"/>
          <p:cNvCxnSpPr>
            <a:stCxn id="44" idx="1"/>
          </p:cNvCxnSpPr>
          <p:nvPr/>
        </p:nvCxnSpPr>
        <p:spPr>
          <a:xfrm flipH="1" flipV="1">
            <a:off x="4516651" y="4533404"/>
            <a:ext cx="1944216" cy="626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732240" y="3800073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prstClr val="black"/>
                </a:solidFill>
              </a:rPr>
              <a:t>Добрянский, 2 ОУ (Англ.)</a:t>
            </a: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 flipH="1">
            <a:off x="5076056" y="3930298"/>
            <a:ext cx="1872208" cy="27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7236296" y="3573016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108939" y="4188832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prstClr val="black"/>
                </a:solidFill>
              </a:rPr>
              <a:t>Чусовской, 1 ОУ (Англ.)</a:t>
            </a: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 flipH="1">
            <a:off x="5652120" y="4282064"/>
            <a:ext cx="16561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51520" y="5456257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Осинский, 1 ОУ (Ф)</a:t>
            </a: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 flipH="1" flipV="1">
            <a:off x="1701450" y="5608129"/>
            <a:ext cx="2726534" cy="74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51520" y="4869160"/>
            <a:ext cx="2556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Оханский, </a:t>
            </a:r>
            <a:r>
              <a:rPr lang="ru-RU" sz="1200" dirty="0" smtClean="0">
                <a:solidFill>
                  <a:prstClr val="black"/>
                </a:solidFill>
              </a:rPr>
              <a:t>1 </a:t>
            </a:r>
            <a:r>
              <a:rPr lang="ru-RU" sz="1200" dirty="0">
                <a:solidFill>
                  <a:prstClr val="black"/>
                </a:solidFill>
              </a:rPr>
              <a:t>ОУ (И,Х,Б)</a:t>
            </a: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 flipH="1">
            <a:off x="2555776" y="5005155"/>
            <a:ext cx="1656184" cy="2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51520" y="5157192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Верещагинский, 1 ОУ (Б)</a:t>
            </a: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H="1" flipV="1">
            <a:off x="2051720" y="5295692"/>
            <a:ext cx="1728192" cy="5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660232" y="4797152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prstClr val="black"/>
                </a:solidFill>
              </a:rPr>
              <a:t>Пермский, 1 ОУ (Х, Б)</a:t>
            </a: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 flipH="1">
            <a:off x="4716016" y="4933437"/>
            <a:ext cx="2736304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660232" y="5096217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prstClr val="black"/>
                </a:solidFill>
              </a:rPr>
              <a:t>Кунгурский, </a:t>
            </a:r>
            <a:r>
              <a:rPr lang="ru-RU" sz="1200" dirty="0" smtClean="0">
                <a:solidFill>
                  <a:prstClr val="black"/>
                </a:solidFill>
              </a:rPr>
              <a:t>2 </a:t>
            </a:r>
            <a:r>
              <a:rPr lang="ru-RU" sz="1200" dirty="0">
                <a:solidFill>
                  <a:prstClr val="black"/>
                </a:solidFill>
              </a:rPr>
              <a:t>ОУ ( Ф)</a:t>
            </a: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 flipH="1">
            <a:off x="5148064" y="5275009"/>
            <a:ext cx="2304256" cy="82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6660232" y="5384249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prstClr val="black"/>
                </a:solidFill>
              </a:rPr>
              <a:t>Кунгур, 1 ОУ (Ф)</a:t>
            </a: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flipH="1">
            <a:off x="4860032" y="5514473"/>
            <a:ext cx="2988332" cy="13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719056" y="6132777"/>
            <a:ext cx="3312368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prstClr val="black"/>
                </a:solidFill>
              </a:rPr>
              <a:t>Англ. – английский язык; Ф – физика; </a:t>
            </a:r>
          </a:p>
          <a:p>
            <a:pPr algn="ctr"/>
            <a:r>
              <a:rPr lang="ru-RU" sz="1200" dirty="0">
                <a:solidFill>
                  <a:prstClr val="black"/>
                </a:solidFill>
              </a:rPr>
              <a:t>Б – биология; Инф. – информатика; Х – химия, И – история, О – обществознание</a:t>
            </a:r>
          </a:p>
        </p:txBody>
      </p:sp>
      <p:pic>
        <p:nvPicPr>
          <p:cNvPr id="9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2632" y="960303"/>
            <a:ext cx="1721096" cy="178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864542"/>
            <a:ext cx="1833519" cy="197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251520" y="3800073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Карагайский, 1 ОУ (Англ.)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H="1" flipV="1">
            <a:off x="2123728" y="3927540"/>
            <a:ext cx="2448272" cy="5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2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424936" cy="50405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u="sng" dirty="0"/>
              <a:t>Статья 15.  </a:t>
            </a:r>
            <a:r>
              <a:rPr lang="ru-RU" sz="2000" b="1" dirty="0"/>
              <a:t>Сетевая форма реализации образовательных программ</a:t>
            </a:r>
          </a:p>
          <a:p>
            <a:pPr marL="0" indent="0">
              <a:buNone/>
            </a:pPr>
            <a:r>
              <a:rPr lang="ru-RU" sz="2000" dirty="0"/>
              <a:t>1. Сетевая форма реализации образовательных программ обеспечивает возможность освоения обучающимися образовательной программы </a:t>
            </a:r>
            <a:r>
              <a:rPr lang="ru-RU" sz="2000" b="1" i="1" dirty="0"/>
              <a:t>с использованием ресурсов нескольких организаций</a:t>
            </a:r>
            <a:r>
              <a:rPr lang="ru-RU" sz="2000" dirty="0"/>
              <a:t>, осуществляющих образовательную деятельность, а также при необходимости с использованием ресурсов иных организаций, обладающих ресурсами, необходимыми для осуществления обучения.</a:t>
            </a:r>
          </a:p>
          <a:p>
            <a:pPr marL="0" indent="0">
              <a:buNone/>
            </a:pPr>
            <a:r>
              <a:rPr lang="ru-RU" sz="2000" dirty="0"/>
              <a:t>2. Использование сетевой формы реализации образовательных программ осуществляется </a:t>
            </a:r>
            <a:r>
              <a:rPr lang="ru-RU" sz="2000" b="1" i="1" dirty="0"/>
              <a:t>на основании договора </a:t>
            </a:r>
            <a:r>
              <a:rPr lang="ru-RU" sz="2000" dirty="0"/>
              <a:t>между организациями.  Организации совместно разрабатывают и утверждают образовательные программы.</a:t>
            </a:r>
          </a:p>
          <a:p>
            <a:pPr marL="0" indent="0">
              <a:buNone/>
            </a:pPr>
            <a:r>
              <a:rPr lang="ru-RU" sz="2000" dirty="0"/>
              <a:t>3.  (Требования к договору)</a:t>
            </a:r>
          </a:p>
          <a:p>
            <a:pPr marL="0" indent="0">
              <a:buNone/>
            </a:pPr>
            <a:r>
              <a:rPr lang="ru-RU" sz="2000" b="1" u="sng" dirty="0" smtClean="0"/>
              <a:t>Статья 16. </a:t>
            </a:r>
            <a:r>
              <a:rPr lang="ru-RU" sz="2000" b="1" dirty="0" smtClean="0"/>
              <a:t>Реализация образовательных программ с применением электронного обучения и дистанционных образовательных технологий.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endParaRPr lang="ru-RU" sz="2000" b="1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560840" cy="115212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Закон №273-ФЗ от 29 декабря 2012 г.</a:t>
            </a:r>
            <a:br>
              <a:rPr lang="ru-RU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«Об образовании в Российской Федерации»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1029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88840"/>
            <a:ext cx="8640960" cy="40324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/>
              <a:t>3. Организации доводят до участников образовательных отношений информацию  о реализации образовательных программ или их частей с применением ЭО, ДОТ, </a:t>
            </a:r>
            <a:r>
              <a:rPr lang="ru-RU" sz="2000" b="1" i="1" dirty="0" smtClean="0"/>
              <a:t>обеспечивающую возможность их правильного выбора</a:t>
            </a:r>
            <a:r>
              <a:rPr lang="ru-RU" sz="2000" dirty="0"/>
              <a:t> </a:t>
            </a:r>
            <a:r>
              <a:rPr lang="ru-RU" sz="2000" dirty="0" smtClean="0"/>
              <a:t>.  </a:t>
            </a:r>
          </a:p>
          <a:p>
            <a:pPr marL="0" indent="0">
              <a:buNone/>
            </a:pPr>
            <a:r>
              <a:rPr lang="ru-RU" sz="2100" dirty="0" smtClean="0"/>
              <a:t>4. При </a:t>
            </a:r>
            <a:r>
              <a:rPr lang="ru-RU" sz="2100" dirty="0"/>
              <a:t>реализации </a:t>
            </a:r>
            <a:r>
              <a:rPr lang="ru-RU" sz="2000" dirty="0" smtClean="0"/>
              <a:t>образовательных программ с применением исключительно ЭО, ДОТ </a:t>
            </a:r>
            <a:r>
              <a:rPr lang="ru-RU" sz="2000" b="1" i="1" dirty="0" smtClean="0"/>
              <a:t>в организациях должны быть созданы </a:t>
            </a:r>
            <a:r>
              <a:rPr lang="ru-RU" sz="2000" b="1" i="1" dirty="0"/>
              <a:t>условия</a:t>
            </a:r>
            <a:r>
              <a:rPr lang="ru-RU" sz="2000" dirty="0"/>
              <a:t> </a:t>
            </a:r>
            <a:r>
              <a:rPr lang="ru-RU" sz="2000" dirty="0" smtClean="0"/>
              <a:t> </a:t>
            </a:r>
            <a:r>
              <a:rPr lang="ru-RU" sz="2000" b="1" i="1" dirty="0" smtClean="0"/>
              <a:t>для функционирования электронной информационно-образовательной среды</a:t>
            </a:r>
            <a:r>
              <a:rPr lang="ru-RU" sz="2000" dirty="0" smtClean="0"/>
              <a:t> .  </a:t>
            </a:r>
          </a:p>
          <a:p>
            <a:pPr marL="0" indent="0">
              <a:buNone/>
            </a:pPr>
            <a:r>
              <a:rPr lang="ru-RU" sz="2000" dirty="0" smtClean="0"/>
              <a:t>5. Организации самостоятельно определяют объем аудиторной нагрузки и соотношение объема занятий, проводимых путем непосредственного взаимодействия педагога с обучающимися и учебных занятий с применением ЭО, ДОТ.</a:t>
            </a:r>
          </a:p>
          <a:p>
            <a:pPr marL="457200" indent="-457200">
              <a:buNone/>
            </a:pP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776864" cy="1656184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Порядок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</a:t>
            </a:r>
            <a:br>
              <a:rPr lang="ru-RU" sz="2000" b="1" dirty="0" smtClean="0"/>
            </a:br>
            <a:r>
              <a:rPr lang="ru-RU" sz="2000" b="1" dirty="0" smtClean="0"/>
              <a:t> (утвержден приказом </a:t>
            </a:r>
            <a:r>
              <a:rPr lang="ru-RU" sz="2000" b="1" dirty="0" err="1" smtClean="0"/>
              <a:t>МОиН</a:t>
            </a:r>
            <a:r>
              <a:rPr lang="ru-RU" sz="2000" b="1" dirty="0" smtClean="0"/>
              <a:t>  РФ от 9 января 2014 г. №2)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11947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Начального общего образования</a:t>
            </a:r>
          </a:p>
          <a:p>
            <a:pPr marL="109728" indent="0">
              <a:buNone/>
            </a:pPr>
            <a:r>
              <a:rPr lang="ru-RU" sz="1700" dirty="0" smtClean="0"/>
              <a:t> - обеспечение эффективной самостоятельной работы;</a:t>
            </a:r>
          </a:p>
          <a:p>
            <a:pPr marL="109728" indent="0">
              <a:buNone/>
            </a:pPr>
            <a:r>
              <a:rPr lang="ru-RU" sz="1700" dirty="0" smtClean="0"/>
              <a:t>- использование различных способов работы с информацией;</a:t>
            </a:r>
          </a:p>
          <a:p>
            <a:pPr marL="109728" indent="0">
              <a:buNone/>
            </a:pPr>
            <a:r>
              <a:rPr lang="ru-RU" sz="1700" dirty="0" smtClean="0"/>
              <a:t>- возможность </a:t>
            </a:r>
            <a:r>
              <a:rPr lang="ru-RU" sz="1700" dirty="0"/>
              <a:t>осуществлять в электронной  форме   взаимодействие между участниками образовательного процесса, в том числе дистанционное посредством сети Интернет,  </a:t>
            </a:r>
            <a:endParaRPr lang="ru-RU" sz="1700" dirty="0" smtClean="0"/>
          </a:p>
          <a:p>
            <a:pPr marL="109728" indent="0">
              <a:buNone/>
            </a:pPr>
            <a:r>
              <a:rPr lang="ru-RU" sz="1700" dirty="0" smtClean="0"/>
              <a:t> </a:t>
            </a:r>
            <a:r>
              <a:rPr lang="ru-RU" sz="2000" b="1" dirty="0" smtClean="0"/>
              <a:t>Основного общего образования</a:t>
            </a:r>
          </a:p>
          <a:p>
            <a:pPr marL="109728" indent="0">
              <a:buNone/>
            </a:pPr>
            <a:r>
              <a:rPr lang="ru-RU" sz="1800" dirty="0" smtClean="0"/>
              <a:t>- </a:t>
            </a:r>
            <a:r>
              <a:rPr lang="ru-RU" sz="1800" dirty="0"/>
              <a:t>реализация индивидуальных учебных планов обучающихся;</a:t>
            </a:r>
          </a:p>
          <a:p>
            <a:pPr marL="109728" indent="0">
              <a:buNone/>
            </a:pPr>
            <a:r>
              <a:rPr lang="ru-RU" sz="1800" dirty="0" smtClean="0"/>
              <a:t>- обеспечение </a:t>
            </a:r>
            <a:r>
              <a:rPr lang="ru-RU" sz="1800" dirty="0"/>
              <a:t>эффективной самостоятельной работы;</a:t>
            </a:r>
          </a:p>
          <a:p>
            <a:pPr marL="109728" indent="0">
              <a:buNone/>
            </a:pPr>
            <a:r>
              <a:rPr lang="ru-RU" sz="1800" dirty="0" smtClean="0"/>
              <a:t>- комплексное взаимодействие ОУ, обеспечивающее возможность восполнения недостающих кадровых ресурсов;</a:t>
            </a:r>
          </a:p>
          <a:p>
            <a:pPr>
              <a:buFontTx/>
              <a:buChar char="-"/>
            </a:pPr>
            <a:r>
              <a:rPr lang="ru-RU" sz="1800" dirty="0"/>
              <a:t>д</a:t>
            </a:r>
            <a:r>
              <a:rPr lang="ru-RU" sz="1800" dirty="0" smtClean="0"/>
              <a:t>истанционное взаимодействие всех участников образовательного процесса, в том числе, в рамках дистанционного образования;</a:t>
            </a:r>
          </a:p>
          <a:p>
            <a:pPr>
              <a:buFontTx/>
              <a:buChar char="-"/>
            </a:pPr>
            <a:r>
              <a:rPr lang="ru-RU" sz="1800" dirty="0" smtClean="0"/>
              <a:t>-наличие интерактивного электронного контента</a:t>
            </a:r>
          </a:p>
          <a:p>
            <a:pPr marL="109728" indent="0">
              <a:buNone/>
            </a:pP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Федеральный государственный образовательный стандарт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2411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484784"/>
            <a:ext cx="7986464" cy="46805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/>
              <a:t> </a:t>
            </a:r>
            <a:r>
              <a:rPr lang="ru-RU" dirty="0" smtClean="0"/>
              <a:t> </a:t>
            </a:r>
          </a:p>
          <a:p>
            <a:pPr algn="just"/>
            <a:r>
              <a:rPr lang="ru-RU" dirty="0" smtClean="0"/>
              <a:t>В реализации образовательных программ с использованием сетевой формы взаимодействия участвует КГАОУ ДПО </a:t>
            </a:r>
            <a:r>
              <a:rPr lang="ru-RU" b="1" i="1" dirty="0" smtClean="0"/>
              <a:t>«Пермский центр профессиональной ориентации молодежи и психологической поддержки населения» - </a:t>
            </a:r>
          </a:p>
          <a:p>
            <a:pPr marL="109728" indent="0" algn="just">
              <a:buNone/>
            </a:pPr>
            <a:r>
              <a:rPr lang="ru-RU" b="1" i="1" dirty="0"/>
              <a:t> </a:t>
            </a:r>
            <a:r>
              <a:rPr lang="ru-RU" b="1" i="1" dirty="0" smtClean="0"/>
              <a:t>   краевой центр «Электронной школы»</a:t>
            </a:r>
          </a:p>
          <a:p>
            <a:pPr algn="just"/>
            <a:r>
              <a:rPr lang="ru-RU" dirty="0" smtClean="0"/>
              <a:t> Общеобразовательные организации – участники Проекта определяются на основании заявки.</a:t>
            </a:r>
          </a:p>
          <a:p>
            <a:pPr algn="just"/>
            <a:r>
              <a:rPr lang="ru-RU" dirty="0" smtClean="0"/>
              <a:t>При реализации образовательных программ </a:t>
            </a:r>
            <a:r>
              <a:rPr lang="ru-RU" b="1" i="1" dirty="0" smtClean="0"/>
              <a:t>организации самостоятельно определяют соотношение объема занятий, </a:t>
            </a:r>
            <a:r>
              <a:rPr lang="ru-RU" dirty="0" smtClean="0"/>
              <a:t>проводимых путем непосредственного взаимодействия педагогического работника с обучающимся и учебных занятий с применением ЭО, ДОТ.</a:t>
            </a:r>
          </a:p>
          <a:p>
            <a:pPr algn="just"/>
            <a:r>
              <a:rPr lang="ru-RU" dirty="0" smtClean="0"/>
              <a:t> Организации обеспечивают  соответствующий применяемым технологиям уровень подготовки кадров по дополнительным профессиональным программам.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88640"/>
            <a:ext cx="7986464" cy="936104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Положение о краевом проекте «Электронная школа» </a:t>
            </a:r>
            <a:r>
              <a:rPr lang="ru-RU" sz="2200" dirty="0" smtClean="0"/>
              <a:t>(утверждено приказом Министерства образования и науки ПК от 15.07.2014 № СЭД-26-01-04-618)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48918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u="sng" dirty="0" smtClean="0"/>
              <a:t>Компетенции школы:</a:t>
            </a:r>
          </a:p>
          <a:p>
            <a:pPr>
              <a:buFontTx/>
              <a:buChar char="-"/>
            </a:pPr>
            <a:r>
              <a:rPr lang="ru-RU" dirty="0" smtClean="0"/>
              <a:t>создание в соответствии с рекомендациями Центра необходимой материально-технической базы;</a:t>
            </a:r>
          </a:p>
          <a:p>
            <a:pPr>
              <a:buFontTx/>
              <a:buChar char="-"/>
            </a:pPr>
            <a:r>
              <a:rPr lang="ru-RU" dirty="0" smtClean="0"/>
              <a:t>- утверждение расписания занятий по указанным дисциплинам в соответствии с  предложениями Центра;</a:t>
            </a:r>
          </a:p>
          <a:p>
            <a:pPr>
              <a:buFontTx/>
              <a:buChar char="-"/>
            </a:pPr>
            <a:r>
              <a:rPr lang="ru-RU" dirty="0" smtClean="0"/>
              <a:t>- обеспечение безопасных и комфортных условий, а также поддержание дисциплины обучающихся;</a:t>
            </a:r>
          </a:p>
          <a:p>
            <a:pPr>
              <a:buFontTx/>
              <a:buChar char="-"/>
            </a:pPr>
            <a:r>
              <a:rPr lang="ru-RU" dirty="0" smtClean="0"/>
              <a:t>- согласование с родителями обучающихся возможности и порядка освоения их детьми ООП, реализуемой в сетевой форме;</a:t>
            </a:r>
          </a:p>
          <a:p>
            <a:pPr marL="109728" indent="0">
              <a:buNone/>
            </a:pPr>
            <a:r>
              <a:rPr lang="ru-RU" u="sng" dirty="0" smtClean="0"/>
              <a:t>Компетенции Центра:</a:t>
            </a:r>
          </a:p>
          <a:p>
            <a:pPr marL="109728" indent="0">
              <a:buNone/>
            </a:pPr>
            <a:r>
              <a:rPr lang="ru-RU" dirty="0" smtClean="0"/>
              <a:t>Формирование и предоставление ресурсов при освоении обучающимися указанных учебных дисциплин:</a:t>
            </a:r>
          </a:p>
          <a:p>
            <a:pPr marL="109728" indent="0">
              <a:buNone/>
            </a:pPr>
            <a:r>
              <a:rPr lang="ru-RU" dirty="0" smtClean="0"/>
              <a:t>- информационно-техническое сопровождение;</a:t>
            </a:r>
          </a:p>
          <a:p>
            <a:pPr>
              <a:buFontTx/>
              <a:buChar char="-"/>
            </a:pPr>
            <a:r>
              <a:rPr lang="ru-RU" dirty="0" err="1" smtClean="0"/>
              <a:t>тьюторское</a:t>
            </a:r>
            <a:r>
              <a:rPr lang="ru-RU" dirty="0" smtClean="0"/>
              <a:t> сопровождение реализуемых учебных дисциплин с использованием ЭО, ДОТ и применением информационно-телекоммуникационных сетей при опосредованном взаимодействии с обучающимися;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Стороны гарантируют доступ обучающимся к ЭОР, УМК, позволяющим обеспечить освоение и реализацию образовательных программ.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Договор о сетевой форме реализации образовательных программ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5461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Прямая соединительная линия 139"/>
          <p:cNvCxnSpPr/>
          <p:nvPr/>
        </p:nvCxnSpPr>
        <p:spPr>
          <a:xfrm>
            <a:off x="5766253" y="3171238"/>
            <a:ext cx="40539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6" name="Группа 105"/>
          <p:cNvGrpSpPr/>
          <p:nvPr/>
        </p:nvGrpSpPr>
        <p:grpSpPr>
          <a:xfrm>
            <a:off x="3577754" y="2943151"/>
            <a:ext cx="2376262" cy="2263969"/>
            <a:chOff x="4507648" y="1877392"/>
            <a:chExt cx="2875295" cy="2787258"/>
          </a:xfrm>
        </p:grpSpPr>
        <p:pic>
          <p:nvPicPr>
            <p:cNvPr id="107" name="Picture 7" descr="D:\Мои документы\Мои рисунки\kontur-permskii-krai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3" t="7567" r="8410" b="7915"/>
            <a:stretch/>
          </p:blipFill>
          <p:spPr bwMode="auto">
            <a:xfrm>
              <a:off x="4901784" y="1877392"/>
              <a:ext cx="2023625" cy="2787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8" name="Группа 107"/>
            <p:cNvGrpSpPr/>
            <p:nvPr/>
          </p:nvGrpSpPr>
          <p:grpSpPr>
            <a:xfrm>
              <a:off x="4507648" y="2725276"/>
              <a:ext cx="2875295" cy="1584710"/>
              <a:chOff x="433782" y="3694763"/>
              <a:chExt cx="3145817" cy="1637897"/>
            </a:xfrm>
          </p:grpSpPr>
          <p:grpSp>
            <p:nvGrpSpPr>
              <p:cNvPr id="110" name="Группа 109"/>
              <p:cNvGrpSpPr/>
              <p:nvPr/>
            </p:nvGrpSpPr>
            <p:grpSpPr>
              <a:xfrm>
                <a:off x="433782" y="3694763"/>
                <a:ext cx="1378408" cy="985311"/>
                <a:chOff x="488831" y="3928542"/>
                <a:chExt cx="1378408" cy="985311"/>
              </a:xfrm>
            </p:grpSpPr>
            <p:pic>
              <p:nvPicPr>
                <p:cNvPr id="117" name="Picture 6" descr="C:\Documents and Settings\dnzhadaev\Рабочий стол\123.jp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52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667" y="3928542"/>
                  <a:ext cx="1231572" cy="6525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8" name="TextBox 117"/>
                <p:cNvSpPr txBox="1"/>
                <p:nvPr/>
              </p:nvSpPr>
              <p:spPr>
                <a:xfrm>
                  <a:off x="488831" y="4561384"/>
                  <a:ext cx="1231572" cy="352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>
                      <a:solidFill>
                        <a:prstClr val="black"/>
                      </a:solidFill>
                    </a:rPr>
                    <a:t>Школа …</a:t>
                  </a:r>
                </a:p>
              </p:txBody>
            </p:sp>
          </p:grpSp>
          <p:grpSp>
            <p:nvGrpSpPr>
              <p:cNvPr id="111" name="Группа 110"/>
              <p:cNvGrpSpPr/>
              <p:nvPr/>
            </p:nvGrpSpPr>
            <p:grpSpPr>
              <a:xfrm>
                <a:off x="1403993" y="4347349"/>
                <a:ext cx="1231572" cy="985311"/>
                <a:chOff x="635667" y="3928542"/>
                <a:chExt cx="1231572" cy="985311"/>
              </a:xfrm>
            </p:grpSpPr>
            <p:pic>
              <p:nvPicPr>
                <p:cNvPr id="115" name="Picture 6" descr="C:\Documents and Settings\dnzhadaev\Рабочий стол\123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752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667" y="3928542"/>
                  <a:ext cx="1231572" cy="6525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6" name="TextBox 115"/>
                <p:cNvSpPr txBox="1"/>
                <p:nvPr/>
              </p:nvSpPr>
              <p:spPr>
                <a:xfrm>
                  <a:off x="635667" y="4561383"/>
                  <a:ext cx="1231572" cy="3524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>
                      <a:solidFill>
                        <a:prstClr val="black"/>
                      </a:solidFill>
                    </a:rPr>
                    <a:t>Школа …</a:t>
                  </a:r>
                </a:p>
              </p:txBody>
            </p:sp>
          </p:grpSp>
          <p:grpSp>
            <p:nvGrpSpPr>
              <p:cNvPr id="112" name="Группа 111"/>
              <p:cNvGrpSpPr/>
              <p:nvPr/>
            </p:nvGrpSpPr>
            <p:grpSpPr>
              <a:xfrm>
                <a:off x="2188704" y="3746499"/>
                <a:ext cx="1390895" cy="965220"/>
                <a:chOff x="635667" y="3928542"/>
                <a:chExt cx="1390895" cy="965220"/>
              </a:xfrm>
            </p:grpSpPr>
            <p:pic>
              <p:nvPicPr>
                <p:cNvPr id="113" name="Picture 6" descr="C:\Documents and Settings\dnzhadaev\Рабочий стол\123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752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667" y="3928542"/>
                  <a:ext cx="1231572" cy="6525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4" name="TextBox 113"/>
                <p:cNvSpPr txBox="1"/>
                <p:nvPr/>
              </p:nvSpPr>
              <p:spPr>
                <a:xfrm>
                  <a:off x="794990" y="4541293"/>
                  <a:ext cx="1231572" cy="352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>
                      <a:solidFill>
                        <a:prstClr val="black"/>
                      </a:solidFill>
                    </a:rPr>
                    <a:t>Школа …</a:t>
                  </a:r>
                </a:p>
              </p:txBody>
            </p:sp>
          </p:grpSp>
        </p:grpSp>
        <p:sp>
          <p:nvSpPr>
            <p:cNvPr id="109" name="TextBox 108"/>
            <p:cNvSpPr txBox="1"/>
            <p:nvPr/>
          </p:nvSpPr>
          <p:spPr>
            <a:xfrm>
              <a:off x="4726325" y="1989406"/>
              <a:ext cx="2374541" cy="5683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</a:rPr>
                <a:t>Управление образования муниципалитета </a:t>
              </a: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4624"/>
            <a:ext cx="756084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Образовательная структура Проекта</a:t>
            </a:r>
            <a:endParaRPr lang="ru-RU" sz="32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638577" y="764704"/>
            <a:ext cx="3320679" cy="648072"/>
            <a:chOff x="1146830" y="980728"/>
            <a:chExt cx="3320679" cy="648072"/>
          </a:xfrm>
        </p:grpSpPr>
        <p:pic>
          <p:nvPicPr>
            <p:cNvPr id="2050" name="Picture 2" descr="D:\Мои документы\Мои рисунки\permgerb_m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6830" y="980728"/>
              <a:ext cx="390405" cy="64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515181" y="1105580"/>
              <a:ext cx="2952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prstClr val="black"/>
                  </a:solidFill>
                </a:rPr>
                <a:t>Министерство образования и науки Пермского края</a:t>
              </a:r>
            </a:p>
          </p:txBody>
        </p:sp>
      </p:grpSp>
      <p:grpSp>
        <p:nvGrpSpPr>
          <p:cNvPr id="2049" name="Группа 2048"/>
          <p:cNvGrpSpPr/>
          <p:nvPr/>
        </p:nvGrpSpPr>
        <p:grpSpPr>
          <a:xfrm>
            <a:off x="149631" y="2725731"/>
            <a:ext cx="2376262" cy="2263969"/>
            <a:chOff x="4507648" y="1877392"/>
            <a:chExt cx="2875295" cy="2787258"/>
          </a:xfrm>
        </p:grpSpPr>
        <p:pic>
          <p:nvPicPr>
            <p:cNvPr id="2055" name="Picture 7" descr="D:\Мои документы\Мои рисунки\kontur-permskii-krai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3" t="7567" r="8410" b="7915"/>
            <a:stretch/>
          </p:blipFill>
          <p:spPr bwMode="auto">
            <a:xfrm>
              <a:off x="4901784" y="1877392"/>
              <a:ext cx="2023625" cy="2787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3" name="Группа 52"/>
            <p:cNvGrpSpPr/>
            <p:nvPr/>
          </p:nvGrpSpPr>
          <p:grpSpPr>
            <a:xfrm>
              <a:off x="4507648" y="2725276"/>
              <a:ext cx="2875295" cy="1584710"/>
              <a:chOff x="433782" y="3694763"/>
              <a:chExt cx="3145817" cy="1637897"/>
            </a:xfrm>
          </p:grpSpPr>
          <p:grpSp>
            <p:nvGrpSpPr>
              <p:cNvPr id="55" name="Группа 54"/>
              <p:cNvGrpSpPr/>
              <p:nvPr/>
            </p:nvGrpSpPr>
            <p:grpSpPr>
              <a:xfrm>
                <a:off x="433782" y="3694763"/>
                <a:ext cx="1378408" cy="985311"/>
                <a:chOff x="488831" y="3928542"/>
                <a:chExt cx="1378408" cy="985311"/>
              </a:xfrm>
            </p:grpSpPr>
            <p:pic>
              <p:nvPicPr>
                <p:cNvPr id="62" name="Picture 6" descr="C:\Documents and Settings\dnzhadaev\Рабочий стол\123.jp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52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667" y="3928542"/>
                  <a:ext cx="1231572" cy="6525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3" name="TextBox 62"/>
                <p:cNvSpPr txBox="1"/>
                <p:nvPr/>
              </p:nvSpPr>
              <p:spPr>
                <a:xfrm>
                  <a:off x="488831" y="4561384"/>
                  <a:ext cx="1231572" cy="352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>
                      <a:solidFill>
                        <a:prstClr val="black"/>
                      </a:solidFill>
                    </a:rPr>
                    <a:t>Школа 1</a:t>
                  </a:r>
                </a:p>
              </p:txBody>
            </p:sp>
          </p:grpSp>
          <p:grpSp>
            <p:nvGrpSpPr>
              <p:cNvPr id="56" name="Группа 55"/>
              <p:cNvGrpSpPr/>
              <p:nvPr/>
            </p:nvGrpSpPr>
            <p:grpSpPr>
              <a:xfrm>
                <a:off x="1403993" y="4347349"/>
                <a:ext cx="1231572" cy="985311"/>
                <a:chOff x="635667" y="3928542"/>
                <a:chExt cx="1231572" cy="985311"/>
              </a:xfrm>
            </p:grpSpPr>
            <p:pic>
              <p:nvPicPr>
                <p:cNvPr id="60" name="Picture 6" descr="C:\Documents and Settings\dnzhadaev\Рабочий стол\123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752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667" y="3928542"/>
                  <a:ext cx="1231572" cy="6525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1" name="TextBox 60"/>
                <p:cNvSpPr txBox="1"/>
                <p:nvPr/>
              </p:nvSpPr>
              <p:spPr>
                <a:xfrm>
                  <a:off x="635667" y="4561383"/>
                  <a:ext cx="1231572" cy="3524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>
                      <a:solidFill>
                        <a:prstClr val="black"/>
                      </a:solidFill>
                    </a:rPr>
                    <a:t>Школа 2</a:t>
                  </a:r>
                </a:p>
              </p:txBody>
            </p:sp>
          </p:grpSp>
          <p:grpSp>
            <p:nvGrpSpPr>
              <p:cNvPr id="57" name="Группа 56"/>
              <p:cNvGrpSpPr/>
              <p:nvPr/>
            </p:nvGrpSpPr>
            <p:grpSpPr>
              <a:xfrm>
                <a:off x="2188704" y="3746499"/>
                <a:ext cx="1390895" cy="965220"/>
                <a:chOff x="635667" y="3928542"/>
                <a:chExt cx="1390895" cy="965220"/>
              </a:xfrm>
            </p:grpSpPr>
            <p:pic>
              <p:nvPicPr>
                <p:cNvPr id="58" name="Picture 6" descr="C:\Documents and Settings\dnzhadaev\Рабочий стол\123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752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667" y="3928542"/>
                  <a:ext cx="1231572" cy="6525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9" name="TextBox 58"/>
                <p:cNvSpPr txBox="1"/>
                <p:nvPr/>
              </p:nvSpPr>
              <p:spPr>
                <a:xfrm>
                  <a:off x="794990" y="4541293"/>
                  <a:ext cx="1231572" cy="352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>
                      <a:solidFill>
                        <a:prstClr val="black"/>
                      </a:solidFill>
                    </a:rPr>
                    <a:t>Школа 3</a:t>
                  </a:r>
                </a:p>
              </p:txBody>
            </p:sp>
          </p:grpSp>
        </p:grpSp>
        <p:sp>
          <p:nvSpPr>
            <p:cNvPr id="54" name="TextBox 53"/>
            <p:cNvSpPr txBox="1"/>
            <p:nvPr/>
          </p:nvSpPr>
          <p:spPr>
            <a:xfrm>
              <a:off x="4726325" y="1989406"/>
              <a:ext cx="2374541" cy="5683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</a:rPr>
                <a:t>Управление образования муниципалитета </a:t>
              </a: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1647571" y="4621415"/>
            <a:ext cx="2376262" cy="2263969"/>
            <a:chOff x="4507648" y="1877392"/>
            <a:chExt cx="2875295" cy="2787258"/>
          </a:xfrm>
        </p:grpSpPr>
        <p:pic>
          <p:nvPicPr>
            <p:cNvPr id="94" name="Picture 7" descr="D:\Мои документы\Мои рисунки\kontur-permskii-krai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3" t="7567" r="8410" b="7915"/>
            <a:stretch/>
          </p:blipFill>
          <p:spPr bwMode="auto">
            <a:xfrm>
              <a:off x="4901784" y="1877392"/>
              <a:ext cx="2023625" cy="2787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5" name="Группа 94"/>
            <p:cNvGrpSpPr/>
            <p:nvPr/>
          </p:nvGrpSpPr>
          <p:grpSpPr>
            <a:xfrm>
              <a:off x="4507648" y="2725276"/>
              <a:ext cx="2875295" cy="1584710"/>
              <a:chOff x="433782" y="3694763"/>
              <a:chExt cx="3145817" cy="1637897"/>
            </a:xfrm>
          </p:grpSpPr>
          <p:grpSp>
            <p:nvGrpSpPr>
              <p:cNvPr id="97" name="Группа 96"/>
              <p:cNvGrpSpPr/>
              <p:nvPr/>
            </p:nvGrpSpPr>
            <p:grpSpPr>
              <a:xfrm>
                <a:off x="433782" y="3694763"/>
                <a:ext cx="1378408" cy="985311"/>
                <a:chOff x="488831" y="3928542"/>
                <a:chExt cx="1378408" cy="985311"/>
              </a:xfrm>
            </p:grpSpPr>
            <p:pic>
              <p:nvPicPr>
                <p:cNvPr id="104" name="Picture 6" descr="C:\Documents and Settings\dnzhadaev\Рабочий стол\123.jp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52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667" y="3928542"/>
                  <a:ext cx="1231572" cy="6525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5" name="TextBox 104"/>
                <p:cNvSpPr txBox="1"/>
                <p:nvPr/>
              </p:nvSpPr>
              <p:spPr>
                <a:xfrm>
                  <a:off x="488831" y="4561384"/>
                  <a:ext cx="1231572" cy="352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>
                      <a:solidFill>
                        <a:prstClr val="black"/>
                      </a:solidFill>
                    </a:rPr>
                    <a:t>Школа …</a:t>
                  </a:r>
                </a:p>
              </p:txBody>
            </p:sp>
          </p:grpSp>
          <p:grpSp>
            <p:nvGrpSpPr>
              <p:cNvPr id="98" name="Группа 97"/>
              <p:cNvGrpSpPr/>
              <p:nvPr/>
            </p:nvGrpSpPr>
            <p:grpSpPr>
              <a:xfrm>
                <a:off x="1403993" y="4347349"/>
                <a:ext cx="1231572" cy="985311"/>
                <a:chOff x="635667" y="3928542"/>
                <a:chExt cx="1231572" cy="985311"/>
              </a:xfrm>
            </p:grpSpPr>
            <p:pic>
              <p:nvPicPr>
                <p:cNvPr id="102" name="Picture 6" descr="C:\Documents and Settings\dnzhadaev\Рабочий стол\123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752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667" y="3928542"/>
                  <a:ext cx="1231572" cy="6525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3" name="TextBox 102"/>
                <p:cNvSpPr txBox="1"/>
                <p:nvPr/>
              </p:nvSpPr>
              <p:spPr>
                <a:xfrm>
                  <a:off x="635667" y="4561383"/>
                  <a:ext cx="1231572" cy="3524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>
                      <a:solidFill>
                        <a:prstClr val="black"/>
                      </a:solidFill>
                    </a:rPr>
                    <a:t>Школа …</a:t>
                  </a:r>
                </a:p>
              </p:txBody>
            </p:sp>
          </p:grpSp>
          <p:grpSp>
            <p:nvGrpSpPr>
              <p:cNvPr id="99" name="Группа 98"/>
              <p:cNvGrpSpPr/>
              <p:nvPr/>
            </p:nvGrpSpPr>
            <p:grpSpPr>
              <a:xfrm>
                <a:off x="2188704" y="3746499"/>
                <a:ext cx="1390895" cy="965220"/>
                <a:chOff x="635667" y="3928542"/>
                <a:chExt cx="1390895" cy="965220"/>
              </a:xfrm>
            </p:grpSpPr>
            <p:pic>
              <p:nvPicPr>
                <p:cNvPr id="100" name="Picture 6" descr="C:\Documents and Settings\dnzhadaev\Рабочий стол\123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752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667" y="3928542"/>
                  <a:ext cx="1231572" cy="6525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1" name="TextBox 100"/>
                <p:cNvSpPr txBox="1"/>
                <p:nvPr/>
              </p:nvSpPr>
              <p:spPr>
                <a:xfrm>
                  <a:off x="794990" y="4541293"/>
                  <a:ext cx="1231572" cy="352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>
                      <a:solidFill>
                        <a:prstClr val="black"/>
                      </a:solidFill>
                    </a:rPr>
                    <a:t>Школа …</a:t>
                  </a:r>
                </a:p>
              </p:txBody>
            </p:sp>
          </p:grpSp>
        </p:grpSp>
        <p:sp>
          <p:nvSpPr>
            <p:cNvPr id="96" name="TextBox 95"/>
            <p:cNvSpPr txBox="1"/>
            <p:nvPr/>
          </p:nvSpPr>
          <p:spPr>
            <a:xfrm>
              <a:off x="4726325" y="1989406"/>
              <a:ext cx="2374541" cy="5683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</a:rPr>
                <a:t>Управление образования муниципалитета </a:t>
              </a:r>
            </a:p>
          </p:txBody>
        </p:sp>
      </p:grpSp>
      <p:grpSp>
        <p:nvGrpSpPr>
          <p:cNvPr id="2057" name="Группа 2056"/>
          <p:cNvGrpSpPr/>
          <p:nvPr/>
        </p:nvGrpSpPr>
        <p:grpSpPr>
          <a:xfrm>
            <a:off x="1974970" y="1784210"/>
            <a:ext cx="2562285" cy="712052"/>
            <a:chOff x="6084167" y="1470553"/>
            <a:chExt cx="2562285" cy="71205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722143" y="1470553"/>
              <a:ext cx="192430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dirty="0">
                  <a:solidFill>
                    <a:prstClr val="black"/>
                  </a:solidFill>
                </a:rPr>
                <a:t>Краевой центр </a:t>
              </a:r>
            </a:p>
            <a:p>
              <a:r>
                <a:rPr lang="ru-RU" sz="1400" dirty="0">
                  <a:solidFill>
                    <a:prstClr val="black"/>
                  </a:solidFill>
                </a:rPr>
                <a:t>«Электронной школы»</a:t>
              </a:r>
            </a:p>
          </p:txBody>
        </p:sp>
        <p:pic>
          <p:nvPicPr>
            <p:cNvPr id="2058" name="Picture 10" descr="http://www.sfhinchion.com/sites/default/files/styles/slideshow/public/office_building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167" y="1496090"/>
              <a:ext cx="686515" cy="686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060" name="Прямая со стрелкой 2059"/>
          <p:cNvCxnSpPr>
            <a:endCxn id="54" idx="3"/>
          </p:cNvCxnSpPr>
          <p:nvPr/>
        </p:nvCxnSpPr>
        <p:spPr>
          <a:xfrm flipH="1">
            <a:off x="2292773" y="2420888"/>
            <a:ext cx="680417" cy="6266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Прямая со стрелкой 2062"/>
          <p:cNvCxnSpPr/>
          <p:nvPr/>
        </p:nvCxnSpPr>
        <p:spPr>
          <a:xfrm>
            <a:off x="2973190" y="2420888"/>
            <a:ext cx="0" cy="2142233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5" name="Прямая со стрелкой 2064"/>
          <p:cNvCxnSpPr/>
          <p:nvPr/>
        </p:nvCxnSpPr>
        <p:spPr>
          <a:xfrm>
            <a:off x="2973190" y="2420888"/>
            <a:ext cx="715480" cy="6266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/>
          <p:nvPr/>
        </p:nvCxnSpPr>
        <p:spPr>
          <a:xfrm>
            <a:off x="2973190" y="1425145"/>
            <a:ext cx="0" cy="384602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1" name="Прямая соединительная линия 2070"/>
          <p:cNvCxnSpPr>
            <a:stCxn id="4" idx="3"/>
          </p:cNvCxnSpPr>
          <p:nvPr/>
        </p:nvCxnSpPr>
        <p:spPr>
          <a:xfrm>
            <a:off x="4959256" y="1151166"/>
            <a:ext cx="116703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3" name="TextBox 2072"/>
          <p:cNvSpPr txBox="1"/>
          <p:nvPr/>
        </p:nvSpPr>
        <p:spPr>
          <a:xfrm>
            <a:off x="6126293" y="889556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Ответственный за реализацию проекта в Пермском крае, координатор проекта</a:t>
            </a:r>
          </a:p>
        </p:txBody>
      </p:sp>
      <p:cxnSp>
        <p:nvCxnSpPr>
          <p:cNvPr id="138" name="Прямая соединительная линия 137"/>
          <p:cNvCxnSpPr/>
          <p:nvPr/>
        </p:nvCxnSpPr>
        <p:spPr>
          <a:xfrm>
            <a:off x="4959256" y="2034426"/>
            <a:ext cx="116703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6156175" y="1617446"/>
            <a:ext cx="29224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Информационно-техническое </a:t>
            </a:r>
            <a:r>
              <a:rPr lang="ru-RU" sz="1200" dirty="0">
                <a:solidFill>
                  <a:prstClr val="black"/>
                </a:solidFill>
              </a:rPr>
              <a:t>сопровождение проекта; предоставление доступа к электронным образовательным ресурсам; </a:t>
            </a:r>
            <a:r>
              <a:rPr lang="ru-RU" sz="1200" dirty="0" smtClean="0">
                <a:solidFill>
                  <a:prstClr val="black"/>
                </a:solidFill>
              </a:rPr>
              <a:t>подбор</a:t>
            </a:r>
            <a:r>
              <a:rPr lang="ru-RU" sz="1200" dirty="0">
                <a:solidFill>
                  <a:prstClr val="black"/>
                </a:solidFill>
              </a:rPr>
              <a:t>, обучение, создание </a:t>
            </a:r>
            <a:r>
              <a:rPr lang="ru-RU" sz="1200" dirty="0" smtClean="0">
                <a:solidFill>
                  <a:prstClr val="black"/>
                </a:solidFill>
              </a:rPr>
              <a:t> условий </a:t>
            </a:r>
            <a:r>
              <a:rPr lang="ru-RU" sz="1200" dirty="0">
                <a:solidFill>
                  <a:prstClr val="black"/>
                </a:solidFill>
              </a:rPr>
              <a:t>для работы </a:t>
            </a:r>
            <a:r>
              <a:rPr lang="ru-RU" sz="1200" dirty="0" err="1" smtClean="0">
                <a:solidFill>
                  <a:prstClr val="black"/>
                </a:solidFill>
              </a:rPr>
              <a:t>тьюторов</a:t>
            </a:r>
            <a:r>
              <a:rPr lang="ru-RU" sz="1200" dirty="0" smtClean="0">
                <a:solidFill>
                  <a:prstClr val="black"/>
                </a:solidFill>
              </a:rPr>
              <a:t> (сетевых педагогов)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171650" y="2894949"/>
            <a:ext cx="2936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 </a:t>
            </a:r>
          </a:p>
          <a:p>
            <a:r>
              <a:rPr lang="ru-RU" sz="1200" dirty="0" smtClean="0">
                <a:solidFill>
                  <a:prstClr val="black"/>
                </a:solidFill>
              </a:rPr>
              <a:t>Обеспечение </a:t>
            </a:r>
            <a:r>
              <a:rPr lang="ru-RU" sz="1200" dirty="0">
                <a:solidFill>
                  <a:prstClr val="black"/>
                </a:solidFill>
              </a:rPr>
              <a:t>поддержки применения ИКТ </a:t>
            </a:r>
            <a:r>
              <a:rPr lang="ru-RU" sz="1200" dirty="0" smtClean="0">
                <a:solidFill>
                  <a:prstClr val="black"/>
                </a:solidFill>
              </a:rPr>
              <a:t> (ФГОС ООО)</a:t>
            </a:r>
            <a:endParaRPr lang="ru-RU" sz="1200" dirty="0">
              <a:solidFill>
                <a:prstClr val="black"/>
              </a:solidFill>
            </a:endParaRPr>
          </a:p>
        </p:txBody>
      </p:sp>
      <p:cxnSp>
        <p:nvCxnSpPr>
          <p:cNvPr id="146" name="Прямая соединительная линия 145"/>
          <p:cNvCxnSpPr/>
          <p:nvPr/>
        </p:nvCxnSpPr>
        <p:spPr>
          <a:xfrm>
            <a:off x="5766253" y="4005064"/>
            <a:ext cx="40539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6156176" y="371703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 Обеспечение </a:t>
            </a:r>
            <a:r>
              <a:rPr lang="ru-RU" sz="1200" dirty="0">
                <a:solidFill>
                  <a:prstClr val="black"/>
                </a:solidFill>
              </a:rPr>
              <a:t>технических условий, </a:t>
            </a:r>
            <a:r>
              <a:rPr lang="ru-RU" sz="1200" dirty="0" err="1">
                <a:solidFill>
                  <a:prstClr val="black"/>
                </a:solidFill>
              </a:rPr>
              <a:t>тьюторское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smtClean="0">
                <a:solidFill>
                  <a:prstClr val="black"/>
                </a:solidFill>
              </a:rPr>
              <a:t>сопровождение, работа с родителями </a:t>
            </a:r>
            <a:endParaRPr lang="ru-RU" sz="1200" dirty="0">
              <a:solidFill>
                <a:prstClr val="black"/>
              </a:solidFill>
            </a:endParaRPr>
          </a:p>
        </p:txBody>
      </p:sp>
      <p:pic>
        <p:nvPicPr>
          <p:cNvPr id="2079" name="Picture 13" descr="http://www.supert.ru/shop/images/gsimg/393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749" y="4943231"/>
            <a:ext cx="2608864" cy="165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71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89240"/>
          </a:xfrm>
        </p:spPr>
        <p:txBody>
          <a:bodyPr/>
          <a:lstStyle/>
          <a:p>
            <a:r>
              <a:rPr lang="ru-RU" sz="2400" dirty="0" smtClean="0"/>
              <a:t>Уроки с использованием </a:t>
            </a:r>
            <a:r>
              <a:rPr lang="en-US" sz="2400" dirty="0" smtClean="0"/>
              <a:t>web-</a:t>
            </a:r>
            <a:r>
              <a:rPr lang="ru-RU" sz="2400" dirty="0" smtClean="0"/>
              <a:t>технологий при синхронном общении учителя и обучающихся (онлайн-уроки) при возможности одновременного подключения нескольких аудиторий, при интерактивном взаимодействии:</a:t>
            </a:r>
          </a:p>
          <a:p>
            <a:pPr>
              <a:buFontTx/>
              <a:buChar char="-"/>
            </a:pPr>
            <a:r>
              <a:rPr lang="ru-RU" sz="2000" dirty="0" err="1" smtClean="0"/>
              <a:t>видеолекции</a:t>
            </a:r>
            <a:r>
              <a:rPr lang="ru-RU" sz="2000" dirty="0" smtClean="0"/>
              <a:t>;</a:t>
            </a:r>
          </a:p>
          <a:p>
            <a:pPr>
              <a:buFontTx/>
              <a:buChar char="-"/>
            </a:pPr>
            <a:r>
              <a:rPr lang="ru-RU" sz="2000" dirty="0" smtClean="0"/>
              <a:t>Интернет-конференции;</a:t>
            </a:r>
          </a:p>
          <a:p>
            <a:pPr>
              <a:buFontTx/>
              <a:buChar char="-"/>
            </a:pPr>
            <a:r>
              <a:rPr lang="ru-RU" sz="2000" dirty="0" smtClean="0"/>
              <a:t>чат-технологии;</a:t>
            </a:r>
          </a:p>
          <a:p>
            <a:pPr>
              <a:buFontTx/>
              <a:buChar char="-"/>
            </a:pPr>
            <a:r>
              <a:rPr lang="ru-RU" sz="2000" dirty="0"/>
              <a:t>с</a:t>
            </a:r>
            <a:r>
              <a:rPr lang="ru-RU" sz="2000" dirty="0" smtClean="0"/>
              <a:t>амостоятельная работа </a:t>
            </a:r>
          </a:p>
          <a:p>
            <a:pPr marL="109728" indent="0">
              <a:buNone/>
            </a:pPr>
            <a:r>
              <a:rPr lang="ru-RU" sz="2000" dirty="0" smtClean="0"/>
              <a:t>на основе технологической карты </a:t>
            </a:r>
          </a:p>
          <a:p>
            <a:pPr marL="109728" indent="0">
              <a:buNone/>
            </a:pPr>
            <a:r>
              <a:rPr lang="ru-RU" sz="2000" dirty="0" smtClean="0"/>
              <a:t>урока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Организация занятий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609" y="2852936"/>
            <a:ext cx="3707904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08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3697"/>
            <a:ext cx="8589620" cy="6871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140209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922</Words>
  <Application>Microsoft Office PowerPoint</Application>
  <PresentationFormat>Экран (4:3)</PresentationFormat>
  <Paragraphs>111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Открытая</vt:lpstr>
      <vt:lpstr>1_Тема Office</vt:lpstr>
      <vt:lpstr>Презентация PowerPoint</vt:lpstr>
      <vt:lpstr>Цель проекта «Электронная школа»:</vt:lpstr>
      <vt:lpstr>Презентация PowerPoint</vt:lpstr>
      <vt:lpstr> Участие в проекте «Электронная школа»</vt:lpstr>
      <vt:lpstr>Закон №273-ФЗ от 29 декабря 2012 г. «Об образовании в Российской Федерации»</vt:lpstr>
      <vt:lpstr>Порядок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  (утвержден приказом МОиН  РФ от 9 января 2014 г. №2)</vt:lpstr>
      <vt:lpstr>Федеральный государственный образовательный стандарт </vt:lpstr>
      <vt:lpstr>Положение о краевом проекте «Электронная школа» (утверждено приказом Министерства образования и науки ПК от 15.07.2014 № СЭД-26-01-04-618)</vt:lpstr>
      <vt:lpstr>Договор о сетевой форме реализации образовательных программ</vt:lpstr>
      <vt:lpstr>Образовательная структура Проекта</vt:lpstr>
      <vt:lpstr>Организация занятий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Краевой проект «Электронная школа»: опыт реализации, перспективы развития</dc:title>
  <dc:creator>Босенко Надежда Михайловна</dc:creator>
  <cp:lastModifiedBy>Босенко Надежда Михайловна</cp:lastModifiedBy>
  <cp:revision>37</cp:revision>
  <cp:lastPrinted>2015-01-28T14:29:35Z</cp:lastPrinted>
  <dcterms:created xsi:type="dcterms:W3CDTF">2015-01-24T06:21:19Z</dcterms:created>
  <dcterms:modified xsi:type="dcterms:W3CDTF">2015-06-25T05:22:11Z</dcterms:modified>
</cp:coreProperties>
</file>