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Default Extension="xlsx" ContentType="application/vnd.openxmlformats-officedocument.spreadsheetml.sheet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328" r:id="rId3"/>
    <p:sldId id="334" r:id="rId4"/>
    <p:sldId id="324" r:id="rId5"/>
    <p:sldId id="330" r:id="rId6"/>
    <p:sldId id="331" r:id="rId7"/>
    <p:sldId id="319" r:id="rId8"/>
    <p:sldId id="325" r:id="rId9"/>
    <p:sldId id="326" r:id="rId10"/>
    <p:sldId id="332" r:id="rId11"/>
    <p:sldId id="333" r:id="rId12"/>
    <p:sldId id="337" r:id="rId13"/>
    <p:sldId id="335" r:id="rId14"/>
  </p:sldIdLst>
  <p:sldSz cx="9144000" cy="6858000" type="screen4x3"/>
  <p:notesSz cx="6797675" cy="9926638"/>
  <p:defaultTextStyle>
    <a:defPPr>
      <a:defRPr lang="ru-RU"/>
    </a:defPPr>
    <a:lvl1pPr marL="0" algn="l" defTabSz="9140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39" algn="l" defTabSz="9140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77" algn="l" defTabSz="9140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16" algn="l" defTabSz="9140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55" algn="l" defTabSz="9140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92" algn="l" defTabSz="9140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232" algn="l" defTabSz="9140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71" algn="l" defTabSz="9140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308" algn="l" defTabSz="9140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0323" autoAdjust="0"/>
  </p:normalViewPr>
  <p:slideViewPr>
    <p:cSldViewPr>
      <p:cViewPr>
        <p:scale>
          <a:sx n="80" d="100"/>
          <a:sy n="80" d="100"/>
        </p:scale>
        <p:origin x="-1014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7;&#1077;&#1088;&#1075;&#1077;&#1081;\Desktop\&#1056;&#1072;&#1073;&#1086;&#1090;&#1072;\&#1055;&#1088;&#1077;&#1079;&#1077;&#1085;&#1090;&#1072;&#1094;&#1080;&#1103;\&#1076;&#1080;&#1072;&#1075;&#1088;&#1072;&#1084;&#1084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69;&#1051;&#1045;&#1050;&#1058;&#1056;&#1054;&#1053;&#1053;&#1040;&#1071;%20&#1064;&#1050;&#1054;&#1051;&#1040;\&#1050;&#1072;&#1089;&#1089;&#1080;&#1085;&#1086;&#1081;\&#1044;&#1080;&#1072;&#1075;&#1088;&#1072;&#1084;&#1084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autoTitleDeleted val="1"/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Лист1!$B$44:$B$48</c:f>
              <c:strCache>
                <c:ptCount val="5"/>
                <c:pt idx="0">
                  <c:v>менее 2 лет</c:v>
                </c:pt>
                <c:pt idx="1">
                  <c:v>2-5 лет</c:v>
                </c:pt>
                <c:pt idx="2">
                  <c:v>5-10 лет</c:v>
                </c:pt>
                <c:pt idx="3">
                  <c:v>10-20 лет</c:v>
                </c:pt>
                <c:pt idx="4">
                  <c:v>20 лет и более</c:v>
                </c:pt>
              </c:strCache>
            </c:strRef>
          </c:cat>
          <c:val>
            <c:numRef>
              <c:f>Лист1!$C$44:$C$48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</c:ser>
        <c:dLbls>
          <c:showVal val="1"/>
        </c:dLbls>
        <c:gapWidth val="55"/>
        <c:axId val="120118656"/>
        <c:axId val="121763328"/>
      </c:barChart>
      <c:catAx>
        <c:axId val="1201186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/>
                  <a:t>Стаж работы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21763328"/>
        <c:crosses val="autoZero"/>
        <c:auto val="1"/>
        <c:lblAlgn val="ctr"/>
        <c:lblOffset val="100"/>
      </c:catAx>
      <c:valAx>
        <c:axId val="121763328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 sz="1000"/>
                </a:pPr>
                <a:r>
                  <a:rPr lang="ru-RU" sz="1000"/>
                  <a:t>Тьюторы,</a:t>
                </a:r>
              </a:p>
              <a:p>
                <a:pPr>
                  <a:defRPr sz="1000"/>
                </a:pPr>
                <a:r>
                  <a:rPr lang="ru-RU" sz="1000"/>
                  <a:t>чел.</a:t>
                </a:r>
              </a:p>
            </c:rich>
          </c:tx>
          <c:layout>
            <c:manualLayout>
              <c:xMode val="edge"/>
              <c:yMode val="edge"/>
              <c:x val="0"/>
              <c:y val="2.0798995327408202E-2"/>
            </c:manualLayout>
          </c:layout>
        </c:title>
        <c:numFmt formatCode="General" sourceLinked="1"/>
        <c:majorTickMark val="none"/>
        <c:tickLblPos val="nextTo"/>
        <c:crossAx val="12011865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2"/>
  <c:chart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outEnd"/>
            <c:showVal val="1"/>
          </c:dLbls>
          <c:cat>
            <c:strRef>
              <c:f>диаграммы!$A$33:$A$35</c:f>
              <c:strCache>
                <c:ptCount val="3"/>
                <c:pt idx="0">
                  <c:v>Высшая</c:v>
                </c:pt>
                <c:pt idx="1">
                  <c:v>Первая</c:v>
                </c:pt>
                <c:pt idx="2">
                  <c:v>Соответствие занимаемой должности</c:v>
                </c:pt>
              </c:strCache>
            </c:strRef>
          </c:cat>
          <c:val>
            <c:numRef>
              <c:f>диаграммы!$B$33:$B$35</c:f>
              <c:numCache>
                <c:formatCode>General</c:formatCode>
                <c:ptCount val="3"/>
                <c:pt idx="0">
                  <c:v>11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dLbls>
          <c:showVal val="1"/>
        </c:dLbls>
        <c:axId val="121827712"/>
        <c:axId val="121829248"/>
      </c:barChart>
      <c:catAx>
        <c:axId val="121827712"/>
        <c:scaling>
          <c:orientation val="minMax"/>
        </c:scaling>
        <c:axPos val="b"/>
        <c:tickLblPos val="nextTo"/>
        <c:crossAx val="121829248"/>
        <c:crosses val="autoZero"/>
        <c:auto val="1"/>
        <c:lblAlgn val="ctr"/>
        <c:lblOffset val="100"/>
      </c:catAx>
      <c:valAx>
        <c:axId val="121829248"/>
        <c:scaling>
          <c:orientation val="minMax"/>
        </c:scaling>
        <c:axPos val="l"/>
        <c:majorGridlines/>
        <c:numFmt formatCode="General" sourceLinked="1"/>
        <c:tickLblPos val="nextTo"/>
        <c:crossAx val="121827712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 четверть</c:v>
                </c:pt>
              </c:strCache>
            </c:strRef>
          </c:tx>
          <c:dLbls>
            <c:dLblPos val="outEnd"/>
            <c:showVal val="1"/>
          </c:dLbls>
          <c:cat>
            <c:strRef>
              <c:f>Лист1!$A$2:$A$5</c:f>
              <c:strCache>
                <c:ptCount val="4"/>
                <c:pt idx="0">
                  <c:v>Английский язык</c:v>
                </c:pt>
                <c:pt idx="1">
                  <c:v>Биология</c:v>
                </c:pt>
                <c:pt idx="2">
                  <c:v>Физика</c:v>
                </c:pt>
                <c:pt idx="3">
                  <c:v>Химия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21</c:v>
                </c:pt>
                <c:pt idx="2">
                  <c:v>24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3 четверть</c:v>
                </c:pt>
              </c:strCache>
            </c:strRef>
          </c:tx>
          <c:dLbls>
            <c:dLblPos val="outEnd"/>
            <c:showVal val="1"/>
          </c:dLbls>
          <c:cat>
            <c:strRef>
              <c:f>Лист1!$A$2:$A$5</c:f>
              <c:strCache>
                <c:ptCount val="4"/>
                <c:pt idx="0">
                  <c:v>Английский язык</c:v>
                </c:pt>
                <c:pt idx="1">
                  <c:v>Биология</c:v>
                </c:pt>
                <c:pt idx="2">
                  <c:v>Физика</c:v>
                </c:pt>
                <c:pt idx="3">
                  <c:v>Химия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41</c:v>
                </c:pt>
                <c:pt idx="1">
                  <c:v>64</c:v>
                </c:pt>
                <c:pt idx="2">
                  <c:v>95</c:v>
                </c:pt>
                <c:pt idx="3">
                  <c:v>43</c:v>
                </c:pt>
              </c:numCache>
            </c:numRef>
          </c:val>
        </c:ser>
        <c:dLbls/>
        <c:axId val="40297216"/>
        <c:axId val="40298752"/>
      </c:barChart>
      <c:catAx>
        <c:axId val="40297216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40298752"/>
        <c:crosses val="autoZero"/>
        <c:auto val="1"/>
        <c:lblAlgn val="ctr"/>
        <c:lblOffset val="100"/>
      </c:catAx>
      <c:valAx>
        <c:axId val="4029875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029721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МБОУ "Черновская средняя общеобразовательная школа им. А.С. Пушкина"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8</c:v>
                </c:pt>
                <c:pt idx="1">
                  <c:v>9</c:v>
                </c:pt>
                <c:pt idx="2">
                  <c:v> 10-11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36</c:v>
                </c:pt>
                <c:pt idx="1">
                  <c:v>36</c:v>
                </c:pt>
                <c:pt idx="2">
                  <c:v>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МКОУ "Романовская средняя общеобразовательная школа"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8</c:v>
                </c:pt>
                <c:pt idx="1">
                  <c:v>9</c:v>
                </c:pt>
                <c:pt idx="2">
                  <c:v> 10-11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1">
                  <c:v>15</c:v>
                </c:pt>
              </c:numCache>
            </c:numRef>
          </c:val>
        </c:ser>
        <c:dLbls>
          <c:showVal val="1"/>
        </c:dLbls>
        <c:axId val="43599360"/>
        <c:axId val="43600896"/>
      </c:barChart>
      <c:catAx>
        <c:axId val="43599360"/>
        <c:scaling>
          <c:orientation val="minMax"/>
        </c:scaling>
        <c:axPos val="b"/>
        <c:numFmt formatCode="General" sourceLinked="1"/>
        <c:tickLblPos val="nextTo"/>
        <c:crossAx val="43600896"/>
        <c:crosses val="autoZero"/>
        <c:auto val="1"/>
        <c:lblAlgn val="ctr"/>
        <c:lblOffset val="100"/>
      </c:catAx>
      <c:valAx>
        <c:axId val="43600896"/>
        <c:scaling>
          <c:orientation val="minMax"/>
        </c:scaling>
        <c:axPos val="l"/>
        <c:majorGridlines/>
        <c:numFmt formatCode="General" sourceLinked="1"/>
        <c:tickLblPos val="nextTo"/>
        <c:crossAx val="4359936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5F94D-67E5-4294-A1D0-56D0EA532283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BA1EB7-0DD8-42D5-B8C3-CBB10FF2C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3855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39" algn="l" defTabSz="9140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77" algn="l" defTabSz="9140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16" algn="l" defTabSz="9140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55" algn="l" defTabSz="9140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92" algn="l" defTabSz="9140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32" algn="l" defTabSz="9140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71" algn="l" defTabSz="9140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08" algn="l" defTabSz="9140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3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7" indent="0">
              <a:buNone/>
              <a:defRPr sz="1800" b="1"/>
            </a:lvl3pPr>
            <a:lvl4pPr marL="1371116" indent="0">
              <a:buNone/>
              <a:defRPr sz="1600" b="1"/>
            </a:lvl4pPr>
            <a:lvl5pPr marL="1828155" indent="0">
              <a:buNone/>
              <a:defRPr sz="1600" b="1"/>
            </a:lvl5pPr>
            <a:lvl6pPr marL="2285192" indent="0">
              <a:buNone/>
              <a:defRPr sz="1600" b="1"/>
            </a:lvl6pPr>
            <a:lvl7pPr marL="2742232" indent="0">
              <a:buNone/>
              <a:defRPr sz="1600" b="1"/>
            </a:lvl7pPr>
            <a:lvl8pPr marL="3199271" indent="0">
              <a:buNone/>
              <a:defRPr sz="1600" b="1"/>
            </a:lvl8pPr>
            <a:lvl9pPr marL="365630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7" indent="0">
              <a:buNone/>
              <a:defRPr sz="1800" b="1"/>
            </a:lvl3pPr>
            <a:lvl4pPr marL="1371116" indent="0">
              <a:buNone/>
              <a:defRPr sz="1600" b="1"/>
            </a:lvl4pPr>
            <a:lvl5pPr marL="1828155" indent="0">
              <a:buNone/>
              <a:defRPr sz="1600" b="1"/>
            </a:lvl5pPr>
            <a:lvl6pPr marL="2285192" indent="0">
              <a:buNone/>
              <a:defRPr sz="1600" b="1"/>
            </a:lvl6pPr>
            <a:lvl7pPr marL="2742232" indent="0">
              <a:buNone/>
              <a:defRPr sz="1600" b="1"/>
            </a:lvl7pPr>
            <a:lvl8pPr marL="3199271" indent="0">
              <a:buNone/>
              <a:defRPr sz="1600" b="1"/>
            </a:lvl8pPr>
            <a:lvl9pPr marL="365630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7" indent="0">
              <a:buNone/>
              <a:defRPr sz="1000"/>
            </a:lvl3pPr>
            <a:lvl4pPr marL="1371116" indent="0">
              <a:buNone/>
              <a:defRPr sz="900"/>
            </a:lvl4pPr>
            <a:lvl5pPr marL="1828155" indent="0">
              <a:buNone/>
              <a:defRPr sz="900"/>
            </a:lvl5pPr>
            <a:lvl6pPr marL="2285192" indent="0">
              <a:buNone/>
              <a:defRPr sz="900"/>
            </a:lvl6pPr>
            <a:lvl7pPr marL="2742232" indent="0">
              <a:buNone/>
              <a:defRPr sz="900"/>
            </a:lvl7pPr>
            <a:lvl8pPr marL="3199271" indent="0">
              <a:buNone/>
              <a:defRPr sz="900"/>
            </a:lvl8pPr>
            <a:lvl9pPr marL="365630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39" indent="0">
              <a:buNone/>
              <a:defRPr sz="2800"/>
            </a:lvl2pPr>
            <a:lvl3pPr marL="914077" indent="0">
              <a:buNone/>
              <a:defRPr sz="2400"/>
            </a:lvl3pPr>
            <a:lvl4pPr marL="1371116" indent="0">
              <a:buNone/>
              <a:defRPr sz="2000"/>
            </a:lvl4pPr>
            <a:lvl5pPr marL="1828155" indent="0">
              <a:buNone/>
              <a:defRPr sz="2000"/>
            </a:lvl5pPr>
            <a:lvl6pPr marL="2285192" indent="0">
              <a:buNone/>
              <a:defRPr sz="2000"/>
            </a:lvl6pPr>
            <a:lvl7pPr marL="2742232" indent="0">
              <a:buNone/>
              <a:defRPr sz="2000"/>
            </a:lvl7pPr>
            <a:lvl8pPr marL="3199271" indent="0">
              <a:buNone/>
              <a:defRPr sz="2000"/>
            </a:lvl8pPr>
            <a:lvl9pPr marL="365630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7" indent="0">
              <a:buNone/>
              <a:defRPr sz="1000"/>
            </a:lvl3pPr>
            <a:lvl4pPr marL="1371116" indent="0">
              <a:buNone/>
              <a:defRPr sz="900"/>
            </a:lvl4pPr>
            <a:lvl5pPr marL="1828155" indent="0">
              <a:buNone/>
              <a:defRPr sz="900"/>
            </a:lvl5pPr>
            <a:lvl6pPr marL="2285192" indent="0">
              <a:buNone/>
              <a:defRPr sz="900"/>
            </a:lvl6pPr>
            <a:lvl7pPr marL="2742232" indent="0">
              <a:buNone/>
              <a:defRPr sz="900"/>
            </a:lvl7pPr>
            <a:lvl8pPr marL="3199271" indent="0">
              <a:buNone/>
              <a:defRPr sz="900"/>
            </a:lvl8pPr>
            <a:lvl9pPr marL="365630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1110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8747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2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1942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3766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1" indent="0">
              <a:buNone/>
              <a:defRPr sz="1800" b="1"/>
            </a:lvl3pPr>
            <a:lvl4pPr marL="1371271" indent="0">
              <a:buNone/>
              <a:defRPr sz="1700" b="1"/>
            </a:lvl4pPr>
            <a:lvl5pPr marL="1828362" indent="0">
              <a:buNone/>
              <a:defRPr sz="1700" b="1"/>
            </a:lvl5pPr>
            <a:lvl6pPr marL="2285453" indent="0">
              <a:buNone/>
              <a:defRPr sz="1700" b="1"/>
            </a:lvl6pPr>
            <a:lvl7pPr marL="2742542" indent="0">
              <a:buNone/>
              <a:defRPr sz="1700" b="1"/>
            </a:lvl7pPr>
            <a:lvl8pPr marL="3199633" indent="0">
              <a:buNone/>
              <a:defRPr sz="1700" b="1"/>
            </a:lvl8pPr>
            <a:lvl9pPr marL="3656723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1" indent="0">
              <a:buNone/>
              <a:defRPr sz="1800" b="1"/>
            </a:lvl3pPr>
            <a:lvl4pPr marL="1371271" indent="0">
              <a:buNone/>
              <a:defRPr sz="1700" b="1"/>
            </a:lvl4pPr>
            <a:lvl5pPr marL="1828362" indent="0">
              <a:buNone/>
              <a:defRPr sz="1700" b="1"/>
            </a:lvl5pPr>
            <a:lvl6pPr marL="2285453" indent="0">
              <a:buNone/>
              <a:defRPr sz="1700" b="1"/>
            </a:lvl6pPr>
            <a:lvl7pPr marL="2742542" indent="0">
              <a:buNone/>
              <a:defRPr sz="1700" b="1"/>
            </a:lvl7pPr>
            <a:lvl8pPr marL="3199633" indent="0">
              <a:buNone/>
              <a:defRPr sz="1700" b="1"/>
            </a:lvl8pPr>
            <a:lvl9pPr marL="3656723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680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7922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4631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49" y="273050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1" indent="0">
              <a:buNone/>
              <a:defRPr sz="1000"/>
            </a:lvl3pPr>
            <a:lvl4pPr marL="1371271" indent="0">
              <a:buNone/>
              <a:defRPr sz="900"/>
            </a:lvl4pPr>
            <a:lvl5pPr marL="1828362" indent="0">
              <a:buNone/>
              <a:defRPr sz="900"/>
            </a:lvl5pPr>
            <a:lvl6pPr marL="2285453" indent="0">
              <a:buNone/>
              <a:defRPr sz="900"/>
            </a:lvl6pPr>
            <a:lvl7pPr marL="2742542" indent="0">
              <a:buNone/>
              <a:defRPr sz="900"/>
            </a:lvl7pPr>
            <a:lvl8pPr marL="3199633" indent="0">
              <a:buNone/>
              <a:defRPr sz="900"/>
            </a:lvl8pPr>
            <a:lvl9pPr marL="365672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81863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0" indent="0">
              <a:buNone/>
              <a:defRPr sz="2800"/>
            </a:lvl2pPr>
            <a:lvl3pPr marL="914181" indent="0">
              <a:buNone/>
              <a:defRPr sz="2400"/>
            </a:lvl3pPr>
            <a:lvl4pPr marL="1371271" indent="0">
              <a:buNone/>
              <a:defRPr sz="2000"/>
            </a:lvl4pPr>
            <a:lvl5pPr marL="1828362" indent="0">
              <a:buNone/>
              <a:defRPr sz="2000"/>
            </a:lvl5pPr>
            <a:lvl6pPr marL="2285453" indent="0">
              <a:buNone/>
              <a:defRPr sz="2000"/>
            </a:lvl6pPr>
            <a:lvl7pPr marL="2742542" indent="0">
              <a:buNone/>
              <a:defRPr sz="2000"/>
            </a:lvl7pPr>
            <a:lvl8pPr marL="3199633" indent="0">
              <a:buNone/>
              <a:defRPr sz="2000"/>
            </a:lvl8pPr>
            <a:lvl9pPr marL="3656723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1" indent="0">
              <a:buNone/>
              <a:defRPr sz="1000"/>
            </a:lvl3pPr>
            <a:lvl4pPr marL="1371271" indent="0">
              <a:buNone/>
              <a:defRPr sz="900"/>
            </a:lvl4pPr>
            <a:lvl5pPr marL="1828362" indent="0">
              <a:buNone/>
              <a:defRPr sz="900"/>
            </a:lvl5pPr>
            <a:lvl6pPr marL="2285453" indent="0">
              <a:buNone/>
              <a:defRPr sz="900"/>
            </a:lvl6pPr>
            <a:lvl7pPr marL="2742542" indent="0">
              <a:buNone/>
              <a:defRPr sz="900"/>
            </a:lvl7pPr>
            <a:lvl8pPr marL="3199633" indent="0">
              <a:buNone/>
              <a:defRPr sz="900"/>
            </a:lvl8pPr>
            <a:lvl9pPr marL="365672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2605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35900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6098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08" tIns="45704" rIns="91408" bIns="4570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08" tIns="45704" rIns="91408" bIns="4570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6354"/>
            <a:ext cx="2133600" cy="365125"/>
          </a:xfrm>
          <a:prstGeom prst="rect">
            <a:avLst/>
          </a:prstGeom>
        </p:spPr>
        <p:txBody>
          <a:bodyPr vert="horz" lIns="91408" tIns="45704" rIns="91408" bIns="4570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F3B2C-37CB-4C8E-9A93-DBC172D703A4}" type="datetimeFigureOut">
              <a:rPr lang="ru-RU" smtClean="0"/>
              <a:pPr/>
              <a:t>01.07.2015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2" y="6356354"/>
            <a:ext cx="2895600" cy="365125"/>
          </a:xfrm>
          <a:prstGeom prst="rect">
            <a:avLst/>
          </a:prstGeom>
        </p:spPr>
        <p:txBody>
          <a:bodyPr vert="horz" lIns="91408" tIns="45704" rIns="91408" bIns="4570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08" tIns="45704" rIns="91408" bIns="4570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64BF7-76BE-428C-9080-C24E59E07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0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78" indent="-342778" algn="l" defTabSz="9140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88" indent="-285650" algn="l" defTabSz="9140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97" indent="-228519" algn="l" defTabSz="9140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35" indent="-228519" algn="l" defTabSz="9140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74" indent="-228519" algn="l" defTabSz="9140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13" indent="-228519" algn="l" defTabSz="9140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50" indent="-228519" algn="l" defTabSz="9140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90" indent="-228519" algn="l" defTabSz="9140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29" indent="-228519" algn="l" defTabSz="9140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0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9" algn="l" defTabSz="9140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7" algn="l" defTabSz="9140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16" algn="l" defTabSz="9140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55" algn="l" defTabSz="9140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92" algn="l" defTabSz="9140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32" algn="l" defTabSz="9140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71" algn="l" defTabSz="9140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08" algn="l" defTabSz="9140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18" tIns="45709" rIns="91418" bIns="4570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1"/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81"/>
              <a:t>01.07.2015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2" y="6356352"/>
            <a:ext cx="2895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1"/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8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314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18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18" indent="-342818" algn="l" defTabSz="91418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72" indent="-285681" algn="l" defTabSz="91418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26" indent="-228546" algn="l" defTabSz="91418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17" indent="-228546" algn="l" defTabSz="91418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07" indent="-228546" algn="l" defTabSz="91418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97" indent="-228546" algn="l" defTabSz="91418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88" indent="-228546" algn="l" defTabSz="91418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78" indent="-228546" algn="l" defTabSz="91418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69" indent="-228546" algn="l" defTabSz="91418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0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1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1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62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53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42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33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23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hyperlink" Target="&#1088;&#1072;&#1089;&#1087;&#1080;&#1089;&#1072;&#1085;&#1080;&#1077;%20&#1087;&#1088;&#1086;&#1077;&#1082;&#1090;&#1072;%20&#1069;&#1064;.xls" TargetMode="Externa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4.xml"/><Relationship Id="rId5" Type="http://schemas.openxmlformats.org/officeDocument/2006/relationships/hyperlink" Target="2014-2015/&#1069;&#1051;&#1045;&#1050;&#1058;&#1056;&#1054;&#1053;&#1053;&#1040;&#1071;%20&#1064;&#1050;&#1054;&#1051;&#1040;/&#1056;&#1040;&#1057;&#1055;&#1048;&#1057;&#1040;&#1053;&#1048;&#1045;/&#1088;&#1072;&#1089;&#1087;&#1080;&#1089;&#1072;&#1085;&#1080;&#1077;%20&#1087;&#1088;&#1086;&#1077;&#1082;&#1090;&#1072;%20&#1069;&#1064;.xls" TargetMode="Externa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1.xml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slide" Target="slide1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hyperlink" Target="&#1088;&#1072;&#1089;&#1087;&#1080;&#1089;&#1072;&#1085;&#1080;&#1077;%20&#1087;&#1088;&#1086;&#1077;&#1082;&#1090;&#1072;%20&#1069;&#1064;.xls" TargetMode="Externa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4941168"/>
            <a:ext cx="9144000" cy="1916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7742" r="3538" b="7556"/>
          <a:stretch>
            <a:fillRect/>
          </a:stretch>
        </p:blipFill>
        <p:spPr bwMode="auto">
          <a:xfrm>
            <a:off x="-1" y="332656"/>
            <a:ext cx="9144001" cy="4514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0" y="836712"/>
            <a:ext cx="914400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013176"/>
            <a:ext cx="86409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tabLst>
                <a:tab pos="441325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Электронная школа - это новая форма организации общего образования!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tabLst>
                <a:tab pos="441325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Дистанционное образование для проживающих в отдаленных территориях Пермского края!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tabLst>
                <a:tab pos="441325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Реализация индивидуальных образовательных программ обучающихся!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908720"/>
            <a:ext cx="1380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НОВОСТИ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908720"/>
            <a:ext cx="181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file"/>
              </a:rPr>
              <a:t>РАСПИСАНИЕ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9872" y="908720"/>
            <a:ext cx="1993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УЧИТЕЛЬСКАЯ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3573" y="908720"/>
            <a:ext cx="156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КОНТАКТЫ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0112" y="908720"/>
            <a:ext cx="1939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ИНТ-РЕСУРСЫ</a:t>
            </a:r>
            <a:endParaRPr lang="ru-RU" b="1" u="sng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896" y="0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http://eschool59.ru/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hlinkClick r:id="rId2" action="ppaction://hlinksldjump"/>
          </p:cNvPr>
          <p:cNvSpPr/>
          <p:nvPr/>
        </p:nvSpPr>
        <p:spPr>
          <a:xfrm>
            <a:off x="0" y="4941168"/>
            <a:ext cx="9144000" cy="1916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7742" r="3538" b="7556"/>
          <a:stretch>
            <a:fillRect/>
          </a:stretch>
        </p:blipFill>
        <p:spPr bwMode="auto">
          <a:xfrm>
            <a:off x="-1" y="332656"/>
            <a:ext cx="9144001" cy="4514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0" y="836712"/>
            <a:ext cx="914400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013176"/>
            <a:ext cx="86409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tabLst>
                <a:tab pos="441325" algn="l"/>
              </a:tabLst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2014-2015 учебный год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tabLst>
                <a:tab pos="441325" algn="l"/>
              </a:tabLst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2015-2016 учебный год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908720"/>
            <a:ext cx="1380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НОВОСТИ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908720"/>
            <a:ext cx="181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file"/>
              </a:rPr>
              <a:t>РАСПИСАНИЕ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9872" y="908720"/>
            <a:ext cx="1993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УЧИТЕЛЬСКАЯ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3573" y="908720"/>
            <a:ext cx="156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КОНТАКТЫ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0112" y="908720"/>
            <a:ext cx="1939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ИНТ-РЕСУРСЫ</a:t>
            </a:r>
            <a:endParaRPr lang="ru-RU" b="1" u="sng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896" y="0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http://eschool59.ru/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54" y="0"/>
            <a:ext cx="9100645" cy="689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" y="0"/>
            <a:ext cx="91154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DSC010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1571612"/>
            <a:ext cx="2786081" cy="2089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DSC01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240" y="1571612"/>
            <a:ext cx="2786050" cy="2089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IMG_20150121_09083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43636" y="1571612"/>
            <a:ext cx="2786082" cy="2089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Агафонов Б.Г.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2844" y="4071942"/>
            <a:ext cx="2857490" cy="2285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Куприяшкина А.А.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25775" y="4071942"/>
            <a:ext cx="2857521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 descr="Кощеева Ю.А.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143239" y="4071942"/>
            <a:ext cx="2857521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6322" t="12422" r="21140" b="6250"/>
          <a:stretch>
            <a:fillRect/>
          </a:stretch>
        </p:blipFill>
        <p:spPr bwMode="auto">
          <a:xfrm>
            <a:off x="467544" y="908720"/>
            <a:ext cx="8136904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" y="0"/>
            <a:ext cx="91154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6322" t="15375" r="19479" b="6250"/>
          <a:stretch>
            <a:fillRect/>
          </a:stretch>
        </p:blipFill>
        <p:spPr bwMode="auto">
          <a:xfrm>
            <a:off x="323528" y="1124744"/>
            <a:ext cx="8352928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" y="0"/>
            <a:ext cx="91154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54" y="0"/>
            <a:ext cx="9100645" cy="689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6114729"/>
              </p:ext>
            </p:extLst>
          </p:nvPr>
        </p:nvGraphicFramePr>
        <p:xfrm>
          <a:off x="214282" y="2071678"/>
          <a:ext cx="4362332" cy="439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571472" y="1428736"/>
            <a:ext cx="8229600" cy="70608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0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Стаж работы и квалификация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тьюторов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(сетевых педагогов)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4786314" y="2071678"/>
          <a:ext cx="4214810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72132" y="6072206"/>
            <a:ext cx="21993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Квалификационная категория</a:t>
            </a:r>
            <a:endParaRPr lang="ru-RU" sz="1200" b="1" dirty="0"/>
          </a:p>
        </p:txBody>
      </p:sp>
      <p:pic>
        <p:nvPicPr>
          <p:cNvPr id="9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" y="0"/>
            <a:ext cx="91154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54" y="0"/>
            <a:ext cx="9100645" cy="689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71472" y="1428736"/>
            <a:ext cx="8229600" cy="8572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18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Элективные курсы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для учащихся 10-11 классов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85720" y="2000240"/>
          <a:ext cx="3857652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357685" y="2000240"/>
          <a:ext cx="4523490" cy="4756014"/>
        </p:xfrm>
        <a:graphic>
          <a:graphicData uri="http://schemas.openxmlformats.org/drawingml/2006/table">
            <a:tbl>
              <a:tblPr/>
              <a:tblGrid>
                <a:gridCol w="1250313"/>
                <a:gridCol w="182973"/>
                <a:gridCol w="3090204"/>
              </a:tblGrid>
              <a:tr h="183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Горнозаводский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«СОШ» п.Станция Бисер,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Бардымский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«Бардымская гимназия»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«Тюндюковская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Березовский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«Березовская СОШ № 2»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Гаинский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 «Усть – Черновская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Еловский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МОУ "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Еловская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СОШ"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Кочевский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«Кочевская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Красновишерский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МОУ «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Паршаковская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Краснокамский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МАОУ "Краснокамская СОШ №4"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«Майская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Кудымкарский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МАОУ «Белоевская СОШ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МАОУ «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Кувинская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Кунгурский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р-н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«Плехановская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«Троельжанская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Октябрьский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"Октябрьская СОШ №2"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МКОУ «Енапаевская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Пермский р-н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МБОУ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«</a:t>
                      </a:r>
                      <a:r>
                        <a:rPr lang="ru-RU" sz="1000" b="0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Бабкинская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СОШ»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МОУ "Юго-Камская СОШ"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Сивинский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«Сивинская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Суксунский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МОУ «Суксунская средняя общеобразовательная школа №2»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Уинский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«Уинская СОШ» 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Усольский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МБОУ СОШ №20 п. Железнодорожный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МКОУ «Романовская  СОШ»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Чайковский р-н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"Марковская СОШ"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МАОУ "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Фокинская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СОШ" </a:t>
                      </a:r>
                    </a:p>
                  </a:txBody>
                  <a:tcPr marL="8467" marR="8467" marT="84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Picture 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" y="0"/>
            <a:ext cx="91154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54" y="0"/>
            <a:ext cx="9100645" cy="689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71472" y="1428736"/>
            <a:ext cx="8229600" cy="8572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18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Профориентационные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часы 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для учащихся 8-11 классов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357158" y="2214554"/>
          <a:ext cx="8215370" cy="4278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" y="0"/>
            <a:ext cx="91154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54" y="0"/>
            <a:ext cx="9100645" cy="689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500034" y="285728"/>
            <a:ext cx="8208912" cy="642942"/>
          </a:xfrm>
          <a:prstGeom prst="rect">
            <a:avLst/>
          </a:prstGeom>
        </p:spPr>
        <p:txBody>
          <a:bodyPr vert="horz" lIns="91408" tIns="45704" rIns="91408" bIns="45704" rtlCol="0">
            <a:normAutofit/>
          </a:bodyPr>
          <a:lstStyle>
            <a:lvl1pPr marL="342778" indent="-342778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688" indent="-285650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597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635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674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713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5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9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29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85720" y="1785926"/>
            <a:ext cx="8534752" cy="4811426"/>
          </a:xfrm>
          <a:prstGeom prst="rect">
            <a:avLst/>
          </a:prstGeom>
          <a:solidFill>
            <a:srgbClr val="CCFFCC">
              <a:alpha val="27000"/>
            </a:srgbClr>
          </a:solidFill>
        </p:spPr>
        <p:txBody>
          <a:bodyPr vert="horz" lIns="91408" tIns="45704" rIns="91408" bIns="45704" rtlCol="0">
            <a:normAutofit/>
          </a:bodyPr>
          <a:lstStyle>
            <a:lvl1pPr marL="342778" indent="-342778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688" indent="-285650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597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635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674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713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5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9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29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 Договор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 сетевой форме реализации образовательных программ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2. Общее расписание для участников ЭШ:</a:t>
            </a:r>
          </a:p>
          <a:p>
            <a:pPr marL="0" indent="0" algn="just">
              <a:spcBef>
                <a:spcPts val="600"/>
              </a:spcBef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Продолжительность урока – 45 минут</a:t>
            </a:r>
          </a:p>
          <a:p>
            <a:pPr marL="0" indent="0" algn="just">
              <a:spcBef>
                <a:spcPts val="600"/>
              </a:spcBef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3. Подключение к учебным занятия за 10-15 минут.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4. Своевременное информирование об изменениях в расписании.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5. Ведение электронных журналов в системе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web2.0</a:t>
            </a:r>
          </a:p>
          <a:p>
            <a:pPr marL="0" indent="0" algn="just">
              <a:spcBef>
                <a:spcPts val="600"/>
              </a:spcBef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68224" y="1357298"/>
            <a:ext cx="4561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Организация работы  на 2015-2016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год</a:t>
            </a:r>
          </a:p>
        </p:txBody>
      </p:sp>
      <p:pic>
        <p:nvPicPr>
          <p:cNvPr id="11" name="Picture 4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" y="0"/>
            <a:ext cx="91154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2708920"/>
          <a:ext cx="871297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4710"/>
                <a:gridCol w="1244710"/>
                <a:gridCol w="1244710"/>
                <a:gridCol w="1244710"/>
                <a:gridCol w="1244710"/>
                <a:gridCol w="1244710"/>
                <a:gridCol w="124471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 урок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 урок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 урок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 урок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 урок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 урок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 урок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9.00-9.45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9.55-10.40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10.55-11.40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11.55-12.40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12.55-13.40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13.50-14.35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14.45-15.30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51520" y="4005064"/>
          <a:ext cx="8712968" cy="736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8242"/>
                <a:gridCol w="2178242"/>
                <a:gridCol w="2178242"/>
                <a:gridCol w="2178242"/>
              </a:tblGrid>
              <a:tr h="22682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 четверть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 четверть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 четверть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 четверть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1.09-31.10.2015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9.11-26.12.2015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11.01-26.03.2015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04.04-28.05.2015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734316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54" y="0"/>
            <a:ext cx="9100645" cy="689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500034" y="285728"/>
            <a:ext cx="8208912" cy="642942"/>
          </a:xfrm>
          <a:prstGeom prst="rect">
            <a:avLst/>
          </a:prstGeom>
        </p:spPr>
        <p:txBody>
          <a:bodyPr vert="horz" lIns="91408" tIns="45704" rIns="91408" bIns="45704" rtlCol="0">
            <a:normAutofit/>
          </a:bodyPr>
          <a:lstStyle>
            <a:lvl1pPr marL="342778" indent="-342778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688" indent="-285650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597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635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674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713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5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9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29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85720" y="1785926"/>
            <a:ext cx="8534752" cy="4739418"/>
          </a:xfrm>
          <a:prstGeom prst="rect">
            <a:avLst/>
          </a:prstGeom>
          <a:solidFill>
            <a:srgbClr val="CCFFCC">
              <a:alpha val="27000"/>
            </a:srgbClr>
          </a:solidFill>
        </p:spPr>
        <p:txBody>
          <a:bodyPr vert="horz" lIns="91408" tIns="45704" rIns="91408" bIns="45704" rtlCol="0">
            <a:normAutofit/>
          </a:bodyPr>
          <a:lstStyle>
            <a:lvl1pPr marL="342778" indent="-342778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688" indent="-285650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597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635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674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713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5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9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29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6. Учебные материалы для учащихся.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Тьютор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(организатор от ОО):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*контроль за дисциплиной /посещаемостью в классе;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* подготовка к уроку (получение, печать материалов к уроку);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* сканирование и отправка  работ учащихся на проверку;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* подготовка и настройка оборудования к уроку;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* мобильность в решении технических проблем.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Семинар для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тьюторов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ф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ормировании учебных групп у ОО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нет перерыва в обучении на предыдущей параллели.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 Профильные группы в 11 классе не открываются.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68224" y="1357298"/>
            <a:ext cx="4561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Организация работы  на 2015-2016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год</a:t>
            </a:r>
          </a:p>
        </p:txBody>
      </p:sp>
      <p:pic>
        <p:nvPicPr>
          <p:cNvPr id="11" name="Picture 4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" y="0"/>
            <a:ext cx="91154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734316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54" y="0"/>
            <a:ext cx="9100645" cy="689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500034" y="285728"/>
            <a:ext cx="8208912" cy="642942"/>
          </a:xfrm>
          <a:prstGeom prst="rect">
            <a:avLst/>
          </a:prstGeom>
        </p:spPr>
        <p:txBody>
          <a:bodyPr vert="horz" lIns="91408" tIns="45704" rIns="91408" bIns="45704" rtlCol="0">
            <a:normAutofit/>
          </a:bodyPr>
          <a:lstStyle>
            <a:lvl1pPr marL="342778" indent="-342778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688" indent="-285650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597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635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674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713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5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9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29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85720" y="1785926"/>
            <a:ext cx="8534752" cy="4739418"/>
          </a:xfrm>
          <a:prstGeom prst="rect">
            <a:avLst/>
          </a:prstGeom>
          <a:solidFill>
            <a:srgbClr val="CCFFCC">
              <a:alpha val="27000"/>
            </a:srgbClr>
          </a:solidFill>
        </p:spPr>
        <p:txBody>
          <a:bodyPr vert="horz" lIns="91408" tIns="45704" rIns="91408" bIns="45704" rtlCol="0">
            <a:normAutofit/>
          </a:bodyPr>
          <a:lstStyle>
            <a:lvl1pPr marL="342778" indent="-342778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688" indent="-285650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597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635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674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713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5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9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29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Техническая поддержка проекта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Арутюнов Тимур Эрнестович с/т 89082600008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Организационная и методическая поддержка проекта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Долгунова Наталья Сергеевна с/т 89223232802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Никитина Светлана Леонидовна (342)2427092, 2424010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68224" y="1357298"/>
            <a:ext cx="4561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Организация работы  на 2015-2016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год</a:t>
            </a:r>
          </a:p>
        </p:txBody>
      </p:sp>
      <p:pic>
        <p:nvPicPr>
          <p:cNvPr id="11" name="Picture 4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" y="0"/>
            <a:ext cx="91154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734316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4941168"/>
            <a:ext cx="9144000" cy="1916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7742" r="3538" b="7556"/>
          <a:stretch>
            <a:fillRect/>
          </a:stretch>
        </p:blipFill>
        <p:spPr bwMode="auto">
          <a:xfrm>
            <a:off x="-1" y="332656"/>
            <a:ext cx="9144001" cy="4514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0" y="836712"/>
            <a:ext cx="914400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013176"/>
            <a:ext cx="86409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tabLst>
                <a:tab pos="441325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Электронная школа - это новая форма организации общего образования!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tabLst>
                <a:tab pos="441325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Дистанционное образование для проживающих в отдаленных территориях Пермского края!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tabLst>
                <a:tab pos="441325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Реализация индивидуальных образовательных программ обучающихся!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908720"/>
            <a:ext cx="1380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НОВОСТИ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908720"/>
            <a:ext cx="181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file"/>
              </a:rPr>
              <a:t>РАСПИСАНИЕ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9872" y="908720"/>
            <a:ext cx="1993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УЧИТЕЛЬСКАЯ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3573" y="908720"/>
            <a:ext cx="156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КОНТАКТЫ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0112" y="908720"/>
            <a:ext cx="1939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ИНТ-РЕСУРСЫ</a:t>
            </a:r>
            <a:endParaRPr lang="ru-RU" b="1" u="sng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896" y="0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http://eschool59.ru/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06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1999</TotalTime>
  <Words>413</Words>
  <Application>Microsoft Office PowerPoint</Application>
  <PresentationFormat>Экран (4:3)</PresentationFormat>
  <Paragraphs>151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PCPO</dc:creator>
  <cp:lastModifiedBy>Долгунова</cp:lastModifiedBy>
  <cp:revision>183</cp:revision>
  <dcterms:created xsi:type="dcterms:W3CDTF">2014-10-29T06:02:09Z</dcterms:created>
  <dcterms:modified xsi:type="dcterms:W3CDTF">2015-07-01T10:56:05Z</dcterms:modified>
</cp:coreProperties>
</file>