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810" y="-3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EF08AEA-60AF-4411-90B6-22FACD16A493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9638607-382F-48E1-B774-BB4365AFD6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EF08AEA-60AF-4411-90B6-22FACD16A493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9638607-382F-48E1-B774-BB4365AFD6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EF08AEA-60AF-4411-90B6-22FACD16A493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9638607-382F-48E1-B774-BB4365AFD6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08AEA-60AF-4411-90B6-22FACD16A493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38607-382F-48E1-B774-BB4365AFD6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08AEA-60AF-4411-90B6-22FACD16A493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38607-382F-48E1-B774-BB4365AFD6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EF08AEA-60AF-4411-90B6-22FACD16A493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9638607-382F-48E1-B774-BB4365AFD6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08AEA-60AF-4411-90B6-22FACD16A493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38607-382F-48E1-B774-BB4365AFD6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EF08AEA-60AF-4411-90B6-22FACD16A493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9638607-382F-48E1-B774-BB4365AFD6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EF08AEA-60AF-4411-90B6-22FACD16A493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9638607-382F-48E1-B774-BB4365AFD6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08AEA-60AF-4411-90B6-22FACD16A493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38607-382F-48E1-B774-BB4365AFD6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08AEA-60AF-4411-90B6-22FACD16A493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38607-382F-48E1-B774-BB4365AFD6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EF08AEA-60AF-4411-90B6-22FACD16A493}" type="datetimeFigureOut">
              <a:rPr lang="ru-RU" smtClean="0"/>
              <a:pPr/>
              <a:t>24.06.2015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9638607-382F-48E1-B774-BB4365AFD6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28860" y="1571612"/>
            <a:ext cx="6172200" cy="189436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НОРМАТИВНО-ПРАВОВОЕ РЕГУЛИРОВАНИЕ ПРИМЕНЕНИЯ ЭЛЕКТРОННОГО ОБУЧЕНИЯ И ДИСТАНЦИОННЫХ ОБРАЗОВАТЕЛЬНЫХ ТЕХНОЛОГИЙ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Докладчик:</a:t>
            </a:r>
          </a:p>
          <a:p>
            <a:pPr algn="r"/>
            <a:r>
              <a:rPr lang="ru-RU" dirty="0" smtClean="0"/>
              <a:t>В.А. Киселёв</a:t>
            </a:r>
            <a:endParaRPr lang="ru-RU" dirty="0"/>
          </a:p>
        </p:txBody>
      </p:sp>
      <p:pic>
        <p:nvPicPr>
          <p:cNvPr id="3074" name="Picture 2" descr="C:\Users\PCPO_MN_10\Desktop\курсы повышения квалификации по ЭШ\dc934bb2a5a7ed0c923adb346eb7ffec_Generi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559386"/>
            <a:ext cx="4357718" cy="32986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ЛОКАЛЬНЫЙ АКТ ОБРАЗОВАТЕЛЬНОЙ ОРГАНИЗАЦИИ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1600200"/>
            <a:ext cx="7643866" cy="4873752"/>
          </a:xfrm>
        </p:spPr>
        <p:txBody>
          <a:bodyPr/>
          <a:lstStyle/>
          <a:p>
            <a:r>
              <a:rPr lang="ru-RU" dirty="0" smtClean="0"/>
              <a:t>«…На основе имеющейся нормативно-правовой базы организация, использующая электронное обучение, дистанционные образовательные технологии, разрабатывает соответствующие локальные нормативные акты, входящие в систему локальных нормативных актов, обеспечивающих образовательную деятельность организации»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(</a:t>
            </a:r>
            <a:r>
              <a:rPr lang="ru-RU" dirty="0" smtClean="0"/>
              <a:t>письмо </a:t>
            </a:r>
            <a:r>
              <a:rPr lang="ru-RU" dirty="0" err="1" smtClean="0"/>
              <a:t>Минобрнауки</a:t>
            </a:r>
            <a:r>
              <a:rPr lang="ru-RU" dirty="0" smtClean="0"/>
              <a:t> РФ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от </a:t>
            </a:r>
            <a:r>
              <a:rPr lang="ru-RU" dirty="0" smtClean="0"/>
              <a:t>10.04.2014 № 06-381)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C:\Users\PCPO_MN_10\Desktop\курсы повышения квалификации по ЭШ\0_8e5cb_27591b37_X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4686792"/>
            <a:ext cx="2938466" cy="18441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Положения об электронном обучении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8" name="Picture 4" descr="C:\Users\PCPO_MN_10\Desktop\курсы повышения квалификации по ЭШ\Безымянный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4082924" cy="4138620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1030" name="Picture 6" descr="C:\Users\PCPO_MN_10\Desktop\курсы повышения квалификации по ЭШ\Безымянный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500174"/>
            <a:ext cx="4143404" cy="4122745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42910" y="5929330"/>
            <a:ext cx="3017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Пример 1. Положение об </a:t>
            </a:r>
          </a:p>
          <a:p>
            <a:r>
              <a:rPr lang="ru-RU" dirty="0" smtClean="0"/>
              <a:t>электронном обучении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500562" y="5929330"/>
            <a:ext cx="3017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Пример 2. Положение об </a:t>
            </a:r>
          </a:p>
          <a:p>
            <a:r>
              <a:rPr lang="ru-RU" dirty="0" smtClean="0"/>
              <a:t>электронном обучении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7467600" cy="71437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ОСНОВНЫЕ УРОВНИ: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000108"/>
            <a:ext cx="8001056" cy="487375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а) Федеральные законы и нормативные акты федерального уровня</a:t>
            </a:r>
            <a:r>
              <a:rPr lang="ru-RU" dirty="0" smtClean="0"/>
              <a:t>;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б) Законы и иные нормативно-правовые </a:t>
            </a:r>
            <a:r>
              <a:rPr lang="ru-RU" dirty="0" smtClean="0"/>
              <a:t>акты субъекта РФ;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в) Правовые акты </a:t>
            </a:r>
            <a:r>
              <a:rPr lang="ru-RU" dirty="0" smtClean="0"/>
              <a:t>органов</a:t>
            </a:r>
          </a:p>
          <a:p>
            <a:pPr>
              <a:buNone/>
            </a:pPr>
            <a:r>
              <a:rPr lang="ru-RU" dirty="0" smtClean="0"/>
              <a:t>местного </a:t>
            </a:r>
            <a:r>
              <a:rPr lang="ru-RU" dirty="0" smtClean="0"/>
              <a:t>самоуправления</a:t>
            </a:r>
            <a:r>
              <a:rPr lang="ru-RU" dirty="0" smtClean="0"/>
              <a:t>;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г) Локальные </a:t>
            </a:r>
            <a:r>
              <a:rPr lang="ru-RU" dirty="0" smtClean="0"/>
              <a:t>нормативные</a:t>
            </a:r>
          </a:p>
          <a:p>
            <a:pPr>
              <a:buNone/>
            </a:pPr>
            <a:r>
              <a:rPr lang="ru-RU" dirty="0" smtClean="0"/>
              <a:t>акты </a:t>
            </a:r>
            <a:r>
              <a:rPr lang="ru-RU" dirty="0" smtClean="0"/>
              <a:t>образовательной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организации</a:t>
            </a:r>
            <a:r>
              <a:rPr lang="ru-RU" dirty="0" smtClean="0"/>
              <a:t>.  </a:t>
            </a:r>
            <a:endParaRPr lang="ru-RU" dirty="0"/>
          </a:p>
        </p:txBody>
      </p:sp>
      <p:pic>
        <p:nvPicPr>
          <p:cNvPr id="5123" name="Picture 3" descr="C:\Users\PCPO_MN_10\Desktop\курсы повышения квалификации по ЭШ\25653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3286124"/>
            <a:ext cx="3298110" cy="31670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714356"/>
            <a:ext cx="6500858" cy="571504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«Об образовании в РФ»;</a:t>
            </a:r>
          </a:p>
          <a:p>
            <a:r>
              <a:rPr lang="ru-RU" dirty="0" smtClean="0"/>
              <a:t>Гражданский кодекс РФ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(</a:t>
            </a:r>
            <a:r>
              <a:rPr lang="ru-RU" dirty="0" smtClean="0"/>
              <a:t>четвертая часть);</a:t>
            </a:r>
          </a:p>
          <a:p>
            <a:r>
              <a:rPr lang="ru-RU" dirty="0" smtClean="0"/>
              <a:t>«Об информации, информационных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технологиях </a:t>
            </a:r>
            <a:r>
              <a:rPr lang="ru-RU" dirty="0" smtClean="0"/>
              <a:t>и защите информации»;</a:t>
            </a:r>
          </a:p>
          <a:p>
            <a:r>
              <a:rPr lang="ru-RU" dirty="0" smtClean="0"/>
              <a:t>«Об электронной подписи»;</a:t>
            </a:r>
          </a:p>
          <a:p>
            <a:r>
              <a:rPr lang="ru-RU" dirty="0" smtClean="0"/>
              <a:t>«Об </a:t>
            </a:r>
            <a:r>
              <a:rPr lang="ru-RU" dirty="0" smtClean="0"/>
              <a:t>обязательном экземпляре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документов</a:t>
            </a:r>
            <a:r>
              <a:rPr lang="ru-RU" dirty="0" smtClean="0"/>
              <a:t>»;</a:t>
            </a:r>
          </a:p>
          <a:p>
            <a:r>
              <a:rPr lang="ru-RU" dirty="0" smtClean="0"/>
              <a:t>«О </a:t>
            </a:r>
            <a:r>
              <a:rPr lang="ru-RU" dirty="0" smtClean="0"/>
              <a:t>защите персональных данных»;</a:t>
            </a:r>
          </a:p>
          <a:p>
            <a:r>
              <a:rPr lang="ru-RU" dirty="0" smtClean="0"/>
              <a:t>«О защите детей от информации,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приносящей </a:t>
            </a:r>
            <a:r>
              <a:rPr lang="ru-RU" dirty="0" smtClean="0"/>
              <a:t>вред их здоровью и развитию»;</a:t>
            </a:r>
          </a:p>
          <a:p>
            <a:r>
              <a:rPr lang="ru-RU" dirty="0" smtClean="0"/>
              <a:t>«О библиотечном деле»;</a:t>
            </a:r>
          </a:p>
          <a:p>
            <a:r>
              <a:rPr lang="ru-RU" dirty="0" smtClean="0"/>
              <a:t>«О техническом регулировании».</a:t>
            </a:r>
            <a:endParaRPr lang="ru-RU" dirty="0"/>
          </a:p>
        </p:txBody>
      </p:sp>
      <p:pic>
        <p:nvPicPr>
          <p:cNvPr id="6146" name="Picture 2" descr="C:\Users\PCPO_MN_10\Desktop\курсы повышения квалификации по ЭШ\book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857232"/>
            <a:ext cx="2571768" cy="45719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НОРМАТИВНО-ПРАВОВЫЕ АКТЫ ФЕДЕРАЛЬНОЙ И ИСПОЛНИТЕЛЬНОЙ ВЛАСТИ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Государственная программа РФ «Развитие образования на 2013-2020 годы» (Постановление Правительства </a:t>
            </a:r>
            <a:r>
              <a:rPr lang="ru-RU" dirty="0" smtClean="0"/>
              <a:t>РФ от </a:t>
            </a:r>
            <a:r>
              <a:rPr lang="ru-RU" dirty="0" smtClean="0"/>
              <a:t>15.04.2014 г. № 295)</a:t>
            </a:r>
          </a:p>
          <a:p>
            <a:r>
              <a:rPr lang="ru-RU" dirty="0" smtClean="0"/>
              <a:t>Государственная программа </a:t>
            </a:r>
            <a:r>
              <a:rPr lang="ru-RU" dirty="0" smtClean="0"/>
              <a:t>РФ </a:t>
            </a:r>
            <a:r>
              <a:rPr lang="ru-RU" dirty="0" smtClean="0"/>
              <a:t>«Информационное </a:t>
            </a:r>
            <a:r>
              <a:rPr lang="ru-RU" dirty="0" smtClean="0"/>
              <a:t>общество</a:t>
            </a:r>
            <a:r>
              <a:rPr lang="ru-RU" dirty="0" smtClean="0"/>
              <a:t>» (2011-2020 годы) (</a:t>
            </a:r>
            <a:r>
              <a:rPr lang="ru-RU" dirty="0" smtClean="0"/>
              <a:t>Распоряжение Правительства </a:t>
            </a:r>
            <a:r>
              <a:rPr lang="ru-RU" dirty="0" smtClean="0"/>
              <a:t>РФ </a:t>
            </a:r>
            <a:r>
              <a:rPr lang="ru-RU" dirty="0" smtClean="0"/>
              <a:t>от </a:t>
            </a:r>
            <a:r>
              <a:rPr lang="ru-RU" dirty="0" smtClean="0"/>
              <a:t>20.10.2010 № </a:t>
            </a:r>
            <a:r>
              <a:rPr lang="ru-RU" dirty="0" smtClean="0"/>
              <a:t>1815-р </a:t>
            </a:r>
            <a:r>
              <a:rPr lang="ru-RU" dirty="0" smtClean="0"/>
              <a:t>)</a:t>
            </a:r>
            <a:endParaRPr lang="ru-RU" dirty="0" smtClean="0"/>
          </a:p>
          <a:p>
            <a:r>
              <a:rPr lang="ru-RU" dirty="0" smtClean="0"/>
              <a:t>«Положение о лицензировании образовательной деятельности»</a:t>
            </a:r>
          </a:p>
          <a:p>
            <a:r>
              <a:rPr lang="ru-RU" dirty="0" err="1" smtClean="0"/>
              <a:t>ГОСТы</a:t>
            </a:r>
            <a:r>
              <a:rPr lang="ru-RU" dirty="0" smtClean="0"/>
              <a:t> (ГОСТ Р7.0.83-2012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«</a:t>
            </a:r>
            <a:r>
              <a:rPr lang="ru-RU" dirty="0" smtClean="0"/>
              <a:t>Электронные издания»)</a:t>
            </a:r>
          </a:p>
          <a:p>
            <a:r>
              <a:rPr lang="ru-RU" dirty="0" err="1" smtClean="0"/>
              <a:t>СанПиНы</a:t>
            </a:r>
            <a:endParaRPr lang="ru-RU" dirty="0"/>
          </a:p>
        </p:txBody>
      </p:sp>
      <p:pic>
        <p:nvPicPr>
          <p:cNvPr id="7170" name="Picture 2" descr="C:\Users\PCPO_MN_10\Desktop\курсы повышения квалификации по ЭШ\00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4143380"/>
            <a:ext cx="2939104" cy="21743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ИКТ в ФЗ «ОБ ОБРАЗОВАНИИ в РФ» И ПОДЗАКОННЫЕ АКТЫ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Ст.16. «Реализация образовательных программ с применением электронного обучения и дистанционных технологий»</a:t>
            </a:r>
          </a:p>
          <a:p>
            <a:r>
              <a:rPr lang="ru-RU" dirty="0" smtClean="0"/>
              <a:t>Ст. 18. «Печатные и электронные образовательные и информационные ресурсы»</a:t>
            </a:r>
          </a:p>
          <a:p>
            <a:r>
              <a:rPr lang="ru-RU" dirty="0" smtClean="0"/>
              <a:t>Электронные учебники и электронные учебные пособия;</a:t>
            </a:r>
          </a:p>
          <a:p>
            <a:r>
              <a:rPr lang="ru-RU" dirty="0" smtClean="0"/>
              <a:t>Э</a:t>
            </a:r>
            <a:r>
              <a:rPr lang="ru-RU" dirty="0" smtClean="0"/>
              <a:t>лектронные образовательные и электронные информационные ресурсы;</a:t>
            </a:r>
          </a:p>
          <a:p>
            <a:r>
              <a:rPr lang="ru-RU" dirty="0" smtClean="0"/>
              <a:t>Электронное обучение, дистанционные образовательные технологии;</a:t>
            </a:r>
          </a:p>
          <a:p>
            <a:r>
              <a:rPr lang="ru-RU" dirty="0" smtClean="0"/>
              <a:t>Электронная информационно-образовательная среда образовательной организации;</a:t>
            </a:r>
          </a:p>
          <a:p>
            <a:r>
              <a:rPr lang="ru-RU" dirty="0" smtClean="0"/>
              <a:t>Цифровые (электронные) библиотеки;</a:t>
            </a:r>
          </a:p>
          <a:p>
            <a:r>
              <a:rPr lang="ru-RU" dirty="0" smtClean="0"/>
              <a:t>Электронные архивы индивидуальных результатов освоения образовательных программ обучающимися.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PCPO_MN_10\Desktop\курсы повышения квалификации по ЭШ\Безымянный3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00174"/>
            <a:ext cx="4155804" cy="501650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</p:pic>
      <p:pic>
        <p:nvPicPr>
          <p:cNvPr id="1029" name="Picture 5" descr="C:\Users\PCPO_MN_10\Desktop\курсы повышения квалификации по ЭШ\Безымянный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500174"/>
            <a:ext cx="3957636" cy="5072098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500034" y="285728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Приказ </a:t>
            </a:r>
            <a:r>
              <a:rPr lang="ru-RU" sz="1600" b="1" dirty="0" err="1" smtClean="0">
                <a:solidFill>
                  <a:schemeClr val="accent1">
                    <a:lumMod val="75000"/>
                  </a:schemeClr>
                </a:solidFill>
              </a:rPr>
              <a:t>Минобрнауки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 РФ от 09.01.2014 № 2 "Об утверждении Порядка применения организациями, осуществляющими образовательную деятельность, электронного обучения, дистанционных образовательных технологий при реализации образовательных программ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"</a:t>
            </a:r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928662" y="3714752"/>
            <a:ext cx="3357586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642910" y="3786190"/>
            <a:ext cx="364333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42910" y="3857628"/>
            <a:ext cx="364333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642910" y="4000504"/>
            <a:ext cx="100013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Письмо </a:t>
            </a:r>
            <a:r>
              <a:rPr lang="ru-RU" sz="1600" b="1" dirty="0" err="1" smtClean="0">
                <a:solidFill>
                  <a:schemeClr val="accent1">
                    <a:lumMod val="75000"/>
                  </a:schemeClr>
                </a:solidFill>
              </a:rPr>
              <a:t>Минобрнауки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 РФ от 10.04.2014 №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06-381 О направлении методических рекомендаций по использованию электронного обучения, дистанционных образовательных технологий при реализации дополнительных профессиональных образовательных программ</a:t>
            </a:r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PCPO_MN_10\Desktop\курсы повышения квалификации по ЭШ\Безымянный5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4397879" cy="4873625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</p:pic>
      <p:pic>
        <p:nvPicPr>
          <p:cNvPr id="2051" name="Picture 3" descr="C:\Users\PCPO_MN_10\Desktop\курсы повышения квалификации по ЭШ\Безымянный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5" y="1571612"/>
            <a:ext cx="3786214" cy="4857784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214422"/>
            <a:ext cx="7467600" cy="5072098"/>
          </a:xfrm>
        </p:spPr>
        <p:txBody>
          <a:bodyPr/>
          <a:lstStyle/>
          <a:p>
            <a:r>
              <a:rPr lang="ru-RU" dirty="0" smtClean="0"/>
              <a:t>Приказ </a:t>
            </a:r>
            <a:r>
              <a:rPr lang="ru-RU" dirty="0" err="1" smtClean="0"/>
              <a:t>Минобрнауки</a:t>
            </a:r>
            <a:r>
              <a:rPr lang="ru-RU" dirty="0" smtClean="0"/>
              <a:t> Пермского края от 15.07.2014 № СЭД-26-01-04-618 «О реализации краевого проекта </a:t>
            </a:r>
            <a:r>
              <a:rPr lang="ru-RU" dirty="0" smtClean="0"/>
              <a:t>«Электронная школа</a:t>
            </a:r>
            <a:r>
              <a:rPr lang="ru-RU" dirty="0" smtClean="0"/>
              <a:t>»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Положение о краевом проекте «Электронная школа»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Договор о сетевой форме реализации образовательных программ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8194" name="Picture 2" descr="C:\Users\PCPO_MN_10\Desktop\курсы повышения квалификации по ЭШ\dogov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142852"/>
            <a:ext cx="1951037" cy="1414463"/>
          </a:xfrm>
          <a:prstGeom prst="rect">
            <a:avLst/>
          </a:prstGeom>
          <a:noFill/>
        </p:spPr>
      </p:pic>
      <p:pic>
        <p:nvPicPr>
          <p:cNvPr id="8196" name="Picture 4" descr="C:\Users\PCPO_MN_10\Desktop\курсы повышения квалификации по ЭШ\Technology-Educ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5072051"/>
            <a:ext cx="1785949" cy="17859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ЛОКАЛЬНЫЙ АКТ ОБРАЗОВАТЕЛЬНОЙ ОРГАНИЗАЦИИ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«…На основе имеющейся нормативно-правовой базы организация, использующая электронное обучение, дистанционные образовательные технологии, разрабатывает соответствующие локальные нормативные акты, входящие в систему локальных нормативных актов, обеспечивающих образовательную деятельность организации»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(письмо </a:t>
            </a:r>
            <a:r>
              <a:rPr lang="ru-RU" dirty="0" err="1" smtClean="0"/>
              <a:t>Минобрнауки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РФ от 10.04.2014 № 06-381)</a:t>
            </a:r>
          </a:p>
        </p:txBody>
      </p:sp>
      <p:pic>
        <p:nvPicPr>
          <p:cNvPr id="9218" name="Picture 2" descr="C:\Users\PCPO_MN_10\Desktop\курсы повышения квалификации по ЭШ\ha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4343046"/>
            <a:ext cx="3565527" cy="25149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285992"/>
            <a:ext cx="74676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ВНИМАНИЕ!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247</TotalTime>
  <Words>450</Words>
  <Application>Microsoft Office PowerPoint</Application>
  <PresentationFormat>Экран (4:3)</PresentationFormat>
  <Paragraphs>64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Эркер</vt:lpstr>
      <vt:lpstr>НОРМАТИВНО-ПРАВОВОЕ РЕГУЛИРОВАНИЕ ПРИМЕНЕНИЯ ЭЛЕКТРОННОГО ОБУЧЕНИЯ И ДИСТАНЦИОННЫХ ОБРАЗОВАТЕЛЬНЫХ ТЕХНОЛОГИЙ</vt:lpstr>
      <vt:lpstr>ЛОКАЛЬНЫЙ АКТ ОБРАЗОВАТЕЛЬНОЙ ОРГАНИЗАЦИИ</vt:lpstr>
      <vt:lpstr>Положения об электронном обучении</vt:lpstr>
      <vt:lpstr>ОСНОВНЫЕ УРОВНИ:</vt:lpstr>
      <vt:lpstr>Слайд 5</vt:lpstr>
      <vt:lpstr>НОРМАТИВНО-ПРАВОВЫЕ АКТЫ ФЕДЕРАЛЬНОЙ И ИСПОЛНИТЕЛЬНОЙ ВЛАСТИ</vt:lpstr>
      <vt:lpstr>ИКТ в ФЗ «ОБ ОБРАЗОВАНИИ в РФ» И ПОДЗАКОННЫЕ АКТЫ</vt:lpstr>
      <vt:lpstr>Приказ Минобрнауки РФ от 09.01.2014 № 2 "Об утверждении Порядка применения организациями, осуществляющими образовательную деятельность, электронного обучения, дистанционных образовательных технологий при реализации образовательных программ"</vt:lpstr>
      <vt:lpstr>Письмо Минобрнауки РФ от 10.04.2014 № 06-381 О направлении методических рекомендаций по использованию электронного обучения, дистанционных образовательных технологий при реализации дополнительных профессиональных образовательных программ</vt:lpstr>
      <vt:lpstr>Слайд 10</vt:lpstr>
      <vt:lpstr>ЛОКАЛЬНЫЙ АКТ ОБРАЗОВАТЕЛЬНОЙ ОРГАНИЗАЦИИ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PCPO_MN_10</dc:creator>
  <cp:lastModifiedBy>PCPO_MN_10</cp:lastModifiedBy>
  <cp:revision>29</cp:revision>
  <dcterms:created xsi:type="dcterms:W3CDTF">2015-06-23T10:45:07Z</dcterms:created>
  <dcterms:modified xsi:type="dcterms:W3CDTF">2015-06-24T06:14:37Z</dcterms:modified>
</cp:coreProperties>
</file>